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71" r:id="rId3"/>
    <p:sldId id="276" r:id="rId4"/>
    <p:sldId id="272" r:id="rId5"/>
    <p:sldId id="274" r:id="rId6"/>
    <p:sldId id="275" r:id="rId7"/>
    <p:sldId id="277" r:id="rId8"/>
    <p:sldId id="279" r:id="rId9"/>
    <p:sldId id="280" r:id="rId10"/>
    <p:sldId id="285" r:id="rId11"/>
    <p:sldId id="258" r:id="rId12"/>
    <p:sldId id="259" r:id="rId13"/>
    <p:sldId id="261" r:id="rId14"/>
    <p:sldId id="262" r:id="rId15"/>
    <p:sldId id="282" r:id="rId16"/>
    <p:sldId id="268" r:id="rId17"/>
    <p:sldId id="283" r:id="rId18"/>
    <p:sldId id="281" r:id="rId19"/>
    <p:sldId id="257" r:id="rId20"/>
    <p:sldId id="284" r:id="rId21"/>
    <p:sldId id="273"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D3801F-822F-4033-8716-D63E10774F66}" type="datetimeFigureOut">
              <a:rPr lang="en-GB" smtClean="0"/>
              <a:t>20/11/2022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D33037-538B-4C4B-8C70-FB691EA4E415}" type="slidenum">
              <a:rPr lang="en-GB" smtClean="0"/>
              <a:t>‹#›</a:t>
            </a:fld>
            <a:endParaRPr lang="en-GB"/>
          </a:p>
        </p:txBody>
      </p:sp>
    </p:spTree>
    <p:extLst>
      <p:ext uri="{BB962C8B-B14F-4D97-AF65-F5344CB8AC3E}">
        <p14:creationId xmlns:p14="http://schemas.microsoft.com/office/powerpoint/2010/main" val="3043517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D3801F-822F-4033-8716-D63E10774F66}" type="datetimeFigureOut">
              <a:rPr lang="en-GB" smtClean="0"/>
              <a:t>20/11/2022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D33037-538B-4C4B-8C70-FB691EA4E415}" type="slidenum">
              <a:rPr lang="en-GB" smtClean="0"/>
              <a:t>‹#›</a:t>
            </a:fld>
            <a:endParaRPr lang="en-GB"/>
          </a:p>
        </p:txBody>
      </p:sp>
    </p:spTree>
    <p:extLst>
      <p:ext uri="{BB962C8B-B14F-4D97-AF65-F5344CB8AC3E}">
        <p14:creationId xmlns:p14="http://schemas.microsoft.com/office/powerpoint/2010/main" val="3734118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D3801F-822F-4033-8716-D63E10774F66}" type="datetimeFigureOut">
              <a:rPr lang="en-GB" smtClean="0"/>
              <a:t>20/11/2022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D33037-538B-4C4B-8C70-FB691EA4E415}" type="slidenum">
              <a:rPr lang="en-GB" smtClean="0"/>
              <a:t>‹#›</a:t>
            </a:fld>
            <a:endParaRPr lang="en-GB"/>
          </a:p>
        </p:txBody>
      </p:sp>
    </p:spTree>
    <p:extLst>
      <p:ext uri="{BB962C8B-B14F-4D97-AF65-F5344CB8AC3E}">
        <p14:creationId xmlns:p14="http://schemas.microsoft.com/office/powerpoint/2010/main" val="1995410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D3801F-822F-4033-8716-D63E10774F66}" type="datetimeFigureOut">
              <a:rPr lang="en-GB" smtClean="0"/>
              <a:t>20/11/2022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D33037-538B-4C4B-8C70-FB691EA4E415}" type="slidenum">
              <a:rPr lang="en-GB" smtClean="0"/>
              <a:t>‹#›</a:t>
            </a:fld>
            <a:endParaRPr lang="en-GB"/>
          </a:p>
        </p:txBody>
      </p:sp>
    </p:spTree>
    <p:extLst>
      <p:ext uri="{BB962C8B-B14F-4D97-AF65-F5344CB8AC3E}">
        <p14:creationId xmlns:p14="http://schemas.microsoft.com/office/powerpoint/2010/main" val="629183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D3801F-822F-4033-8716-D63E10774F66}" type="datetimeFigureOut">
              <a:rPr lang="en-GB" smtClean="0"/>
              <a:t>20/11/2022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D33037-538B-4C4B-8C70-FB691EA4E415}" type="slidenum">
              <a:rPr lang="en-GB" smtClean="0"/>
              <a:t>‹#›</a:t>
            </a:fld>
            <a:endParaRPr lang="en-GB"/>
          </a:p>
        </p:txBody>
      </p:sp>
    </p:spTree>
    <p:extLst>
      <p:ext uri="{BB962C8B-B14F-4D97-AF65-F5344CB8AC3E}">
        <p14:creationId xmlns:p14="http://schemas.microsoft.com/office/powerpoint/2010/main" val="2144610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D3801F-822F-4033-8716-D63E10774F66}" type="datetimeFigureOut">
              <a:rPr lang="en-GB" smtClean="0"/>
              <a:t>20/11/2022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D33037-538B-4C4B-8C70-FB691EA4E415}" type="slidenum">
              <a:rPr lang="en-GB" smtClean="0"/>
              <a:t>‹#›</a:t>
            </a:fld>
            <a:endParaRPr lang="en-GB"/>
          </a:p>
        </p:txBody>
      </p:sp>
    </p:spTree>
    <p:extLst>
      <p:ext uri="{BB962C8B-B14F-4D97-AF65-F5344CB8AC3E}">
        <p14:creationId xmlns:p14="http://schemas.microsoft.com/office/powerpoint/2010/main" val="2666705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D3801F-822F-4033-8716-D63E10774F66}" type="datetimeFigureOut">
              <a:rPr lang="en-GB" smtClean="0"/>
              <a:t>20/11/2022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8D33037-538B-4C4B-8C70-FB691EA4E415}" type="slidenum">
              <a:rPr lang="en-GB" smtClean="0"/>
              <a:t>‹#›</a:t>
            </a:fld>
            <a:endParaRPr lang="en-GB"/>
          </a:p>
        </p:txBody>
      </p:sp>
    </p:spTree>
    <p:extLst>
      <p:ext uri="{BB962C8B-B14F-4D97-AF65-F5344CB8AC3E}">
        <p14:creationId xmlns:p14="http://schemas.microsoft.com/office/powerpoint/2010/main" val="634364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D3801F-822F-4033-8716-D63E10774F66}" type="datetimeFigureOut">
              <a:rPr lang="en-GB" smtClean="0"/>
              <a:t>20/11/2022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8D33037-538B-4C4B-8C70-FB691EA4E415}" type="slidenum">
              <a:rPr lang="en-GB" smtClean="0"/>
              <a:t>‹#›</a:t>
            </a:fld>
            <a:endParaRPr lang="en-GB"/>
          </a:p>
        </p:txBody>
      </p:sp>
    </p:spTree>
    <p:extLst>
      <p:ext uri="{BB962C8B-B14F-4D97-AF65-F5344CB8AC3E}">
        <p14:creationId xmlns:p14="http://schemas.microsoft.com/office/powerpoint/2010/main" val="444575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D3801F-822F-4033-8716-D63E10774F66}" type="datetimeFigureOut">
              <a:rPr lang="en-GB" smtClean="0"/>
              <a:t>20/11/2022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8D33037-538B-4C4B-8C70-FB691EA4E415}" type="slidenum">
              <a:rPr lang="en-GB" smtClean="0"/>
              <a:t>‹#›</a:t>
            </a:fld>
            <a:endParaRPr lang="en-GB"/>
          </a:p>
        </p:txBody>
      </p:sp>
    </p:spTree>
    <p:extLst>
      <p:ext uri="{BB962C8B-B14F-4D97-AF65-F5344CB8AC3E}">
        <p14:creationId xmlns:p14="http://schemas.microsoft.com/office/powerpoint/2010/main" val="1928081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D3801F-822F-4033-8716-D63E10774F66}" type="datetimeFigureOut">
              <a:rPr lang="en-GB" smtClean="0"/>
              <a:t>20/11/2022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D33037-538B-4C4B-8C70-FB691EA4E415}" type="slidenum">
              <a:rPr lang="en-GB" smtClean="0"/>
              <a:t>‹#›</a:t>
            </a:fld>
            <a:endParaRPr lang="en-GB"/>
          </a:p>
        </p:txBody>
      </p:sp>
    </p:spTree>
    <p:extLst>
      <p:ext uri="{BB962C8B-B14F-4D97-AF65-F5344CB8AC3E}">
        <p14:creationId xmlns:p14="http://schemas.microsoft.com/office/powerpoint/2010/main" val="2323350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D3801F-822F-4033-8716-D63E10774F66}" type="datetimeFigureOut">
              <a:rPr lang="en-GB" smtClean="0"/>
              <a:t>20/11/2022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D33037-538B-4C4B-8C70-FB691EA4E415}" type="slidenum">
              <a:rPr lang="en-GB" smtClean="0"/>
              <a:t>‹#›</a:t>
            </a:fld>
            <a:endParaRPr lang="en-GB"/>
          </a:p>
        </p:txBody>
      </p:sp>
    </p:spTree>
    <p:extLst>
      <p:ext uri="{BB962C8B-B14F-4D97-AF65-F5344CB8AC3E}">
        <p14:creationId xmlns:p14="http://schemas.microsoft.com/office/powerpoint/2010/main" val="604295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D3801F-822F-4033-8716-D63E10774F66}" type="datetimeFigureOut">
              <a:rPr lang="en-GB" smtClean="0"/>
              <a:t>20/11/2022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D33037-538B-4C4B-8C70-FB691EA4E415}" type="slidenum">
              <a:rPr lang="en-GB" smtClean="0"/>
              <a:t>‹#›</a:t>
            </a:fld>
            <a:endParaRPr lang="en-GB"/>
          </a:p>
        </p:txBody>
      </p:sp>
    </p:spTree>
    <p:extLst>
      <p:ext uri="{BB962C8B-B14F-4D97-AF65-F5344CB8AC3E}">
        <p14:creationId xmlns:p14="http://schemas.microsoft.com/office/powerpoint/2010/main" val="3148305956"/>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D971D-8D35-446B-BEDB-CC148B232689}"/>
              </a:ext>
            </a:extLst>
          </p:cNvPr>
          <p:cNvSpPr>
            <a:spLocks noGrp="1"/>
          </p:cNvSpPr>
          <p:nvPr>
            <p:ph type="ctrTitle"/>
          </p:nvPr>
        </p:nvSpPr>
        <p:spPr>
          <a:xfrm>
            <a:off x="7352523" y="2637739"/>
            <a:ext cx="4342654" cy="2267615"/>
          </a:xfrm>
        </p:spPr>
        <p:txBody>
          <a:bodyPr>
            <a:normAutofit/>
          </a:bodyPr>
          <a:lstStyle/>
          <a:p>
            <a:pPr algn="r"/>
            <a:r>
              <a:rPr lang="en-GB" sz="2500" b="0" i="0" u="none" strike="noStrike" dirty="0">
                <a:solidFill>
                  <a:schemeClr val="tx1"/>
                </a:solidFill>
                <a:effectLst/>
                <a:latin typeface="Cambria" panose="02040503050406030204" pitchFamily="18" charset="0"/>
              </a:rPr>
              <a:t>Curating the History of School </a:t>
            </a:r>
            <a:r>
              <a:rPr lang="en-GB" sz="2500" dirty="0">
                <a:solidFill>
                  <a:schemeClr val="tx1"/>
                </a:solidFill>
                <a:latin typeface="Cambria" panose="02040503050406030204" pitchFamily="18" charset="0"/>
              </a:rPr>
              <a:t>M</a:t>
            </a:r>
            <a:r>
              <a:rPr lang="en-GB" sz="2500" b="0" i="0" u="none" strike="noStrike" dirty="0">
                <a:solidFill>
                  <a:schemeClr val="tx1"/>
                </a:solidFill>
                <a:effectLst/>
                <a:latin typeface="Cambria" panose="02040503050406030204" pitchFamily="18" charset="0"/>
              </a:rPr>
              <a:t>eals: Memory, Experience and Methodology</a:t>
            </a:r>
            <a:r>
              <a:rPr lang="en-GB" sz="2500" b="0" i="0" u="none" strike="noStrike" dirty="0">
                <a:solidFill>
                  <a:srgbClr val="000000"/>
                </a:solidFill>
                <a:effectLst/>
                <a:latin typeface="Cambria" panose="02040503050406030204" pitchFamily="18" charset="0"/>
              </a:rPr>
              <a:t>, </a:t>
            </a:r>
            <a:endParaRPr lang="en-GB" sz="2100" b="1" dirty="0"/>
          </a:p>
        </p:txBody>
      </p:sp>
      <p:sp>
        <p:nvSpPr>
          <p:cNvPr id="3" name="Subtitle 2">
            <a:extLst>
              <a:ext uri="{FF2B5EF4-FFF2-40B4-BE49-F238E27FC236}">
                <a16:creationId xmlns:a16="http://schemas.microsoft.com/office/drawing/2014/main" id="{EA4CA4B0-C23B-45D3-BB6E-D272A2561048}"/>
              </a:ext>
            </a:extLst>
          </p:cNvPr>
          <p:cNvSpPr>
            <a:spLocks noGrp="1"/>
          </p:cNvSpPr>
          <p:nvPr>
            <p:ph type="subTitle" idx="1"/>
          </p:nvPr>
        </p:nvSpPr>
        <p:spPr>
          <a:xfrm>
            <a:off x="7529886" y="4905356"/>
            <a:ext cx="4229298" cy="617620"/>
          </a:xfrm>
        </p:spPr>
        <p:txBody>
          <a:bodyPr>
            <a:noAutofit/>
          </a:bodyPr>
          <a:lstStyle/>
          <a:p>
            <a:pPr algn="r"/>
            <a:r>
              <a:rPr lang="en-GB" sz="1800" dirty="0"/>
              <a:t>Heather Ellis </a:t>
            </a:r>
          </a:p>
          <a:p>
            <a:pPr algn="r"/>
            <a:r>
              <a:rPr lang="en-GB" sz="1800" dirty="0"/>
              <a:t>(University of Sheffield)</a:t>
            </a:r>
          </a:p>
        </p:txBody>
      </p:sp>
      <p:pic>
        <p:nvPicPr>
          <p:cNvPr id="7" name="Picture 6">
            <a:extLst>
              <a:ext uri="{FF2B5EF4-FFF2-40B4-BE49-F238E27FC236}">
                <a16:creationId xmlns:a16="http://schemas.microsoft.com/office/drawing/2014/main" id="{58F21747-91E2-48DE-A55B-0C084A8D7291}"/>
              </a:ext>
            </a:extLst>
          </p:cNvPr>
          <p:cNvPicPr/>
          <p:nvPr/>
        </p:nvPicPr>
        <p:blipFill rotWithShape="1">
          <a:blip r:embed="rId2">
            <a:extLst>
              <a:ext uri="{28A0092B-C50C-407E-A947-70E740481C1C}">
                <a14:useLocalDpi xmlns:a14="http://schemas.microsoft.com/office/drawing/2010/main" val="0"/>
              </a:ext>
            </a:extLst>
          </a:blip>
          <a:srcRect t="25871" r="1" b="23268"/>
          <a:stretch/>
        </p:blipFill>
        <p:spPr bwMode="auto">
          <a:xfrm>
            <a:off x="2" y="1"/>
            <a:ext cx="6948167" cy="2456679"/>
          </a:xfrm>
          <a:custGeom>
            <a:avLst/>
            <a:gdLst/>
            <a:ahLst/>
            <a:cxnLst/>
            <a:rect l="l" t="t" r="r" b="b"/>
            <a:pathLst>
              <a:path w="6948167" h="2456679">
                <a:moveTo>
                  <a:pt x="6948167" y="603033"/>
                </a:moveTo>
                <a:lnTo>
                  <a:pt x="6948167" y="617220"/>
                </a:lnTo>
                <a:lnTo>
                  <a:pt x="6946213" y="610127"/>
                </a:lnTo>
                <a:close/>
                <a:moveTo>
                  <a:pt x="0" y="0"/>
                </a:moveTo>
                <a:lnTo>
                  <a:pt x="6766605" y="0"/>
                </a:lnTo>
                <a:lnTo>
                  <a:pt x="6638979" y="219780"/>
                </a:lnTo>
                <a:cubicBezTo>
                  <a:pt x="5552228" y="2091240"/>
                  <a:pt x="5552228" y="2091240"/>
                  <a:pt x="5552228" y="2091240"/>
                </a:cubicBezTo>
                <a:cubicBezTo>
                  <a:pt x="5429962" y="2317464"/>
                  <a:pt x="5185434" y="2456679"/>
                  <a:pt x="4932171" y="2456679"/>
                </a:cubicBezTo>
                <a:cubicBezTo>
                  <a:pt x="888708" y="2456679"/>
                  <a:pt x="888708" y="2456679"/>
                  <a:pt x="888708" y="2456679"/>
                </a:cubicBezTo>
                <a:cubicBezTo>
                  <a:pt x="626713" y="2456679"/>
                  <a:pt x="390917" y="2317464"/>
                  <a:pt x="259919" y="2091240"/>
                </a:cubicBezTo>
                <a:cubicBezTo>
                  <a:pt x="196877" y="1982206"/>
                  <a:pt x="135804" y="1876580"/>
                  <a:pt x="76640" y="1774254"/>
                </a:cubicBezTo>
                <a:lnTo>
                  <a:pt x="0" y="1641704"/>
                </a:lnTo>
                <a:close/>
              </a:path>
            </a:pathLst>
          </a:custGeom>
          <a:noFill/>
        </p:spPr>
      </p:pic>
      <p:pic>
        <p:nvPicPr>
          <p:cNvPr id="10" name="Picture 9">
            <a:extLst>
              <a:ext uri="{FF2B5EF4-FFF2-40B4-BE49-F238E27FC236}">
                <a16:creationId xmlns:a16="http://schemas.microsoft.com/office/drawing/2014/main" id="{693AC14E-41FB-4A64-BB05-FAF7A890D636}"/>
              </a:ext>
            </a:extLst>
          </p:cNvPr>
          <p:cNvPicPr/>
          <p:nvPr/>
        </p:nvPicPr>
        <p:blipFill rotWithShape="1">
          <a:blip r:embed="rId3">
            <a:extLst>
              <a:ext uri="{28A0092B-C50C-407E-A947-70E740481C1C}">
                <a14:useLocalDpi xmlns:a14="http://schemas.microsoft.com/office/drawing/2010/main" val="0"/>
              </a:ext>
            </a:extLst>
          </a:blip>
          <a:srcRect t="19864" r="-1" b="783"/>
          <a:stretch/>
        </p:blipFill>
        <p:spPr bwMode="auto">
          <a:xfrm>
            <a:off x="2" y="2619612"/>
            <a:ext cx="7676573" cy="4238389"/>
          </a:xfrm>
          <a:custGeom>
            <a:avLst/>
            <a:gdLst/>
            <a:ahLst/>
            <a:cxnLst/>
            <a:rect l="l" t="t" r="r" b="b"/>
            <a:pathLst>
              <a:path w="7676573" h="4238389">
                <a:moveTo>
                  <a:pt x="6948167" y="1839459"/>
                </a:moveTo>
                <a:lnTo>
                  <a:pt x="6948167" y="1853646"/>
                </a:lnTo>
                <a:lnTo>
                  <a:pt x="6946213" y="1846552"/>
                </a:lnTo>
                <a:close/>
                <a:moveTo>
                  <a:pt x="888708" y="0"/>
                </a:moveTo>
                <a:cubicBezTo>
                  <a:pt x="888708" y="0"/>
                  <a:pt x="888708" y="0"/>
                  <a:pt x="4932171" y="0"/>
                </a:cubicBezTo>
                <a:cubicBezTo>
                  <a:pt x="5185434" y="0"/>
                  <a:pt x="5429962" y="139215"/>
                  <a:pt x="5552228" y="365439"/>
                </a:cubicBezTo>
                <a:cubicBezTo>
                  <a:pt x="5552228" y="365439"/>
                  <a:pt x="5552228" y="365439"/>
                  <a:pt x="7578324" y="3854515"/>
                </a:cubicBezTo>
                <a:cubicBezTo>
                  <a:pt x="7643823" y="3963277"/>
                  <a:pt x="7676573" y="4087266"/>
                  <a:pt x="7676573" y="4211255"/>
                </a:cubicBezTo>
                <a:lnTo>
                  <a:pt x="7672952" y="4238389"/>
                </a:lnTo>
                <a:lnTo>
                  <a:pt x="0" y="4238389"/>
                </a:lnTo>
                <a:lnTo>
                  <a:pt x="0" y="814976"/>
                </a:lnTo>
                <a:lnTo>
                  <a:pt x="76640" y="682425"/>
                </a:lnTo>
                <a:cubicBezTo>
                  <a:pt x="135804" y="580099"/>
                  <a:pt x="196877" y="474473"/>
                  <a:pt x="259919" y="365439"/>
                </a:cubicBezTo>
                <a:cubicBezTo>
                  <a:pt x="390917" y="139215"/>
                  <a:pt x="626713" y="0"/>
                  <a:pt x="888708" y="0"/>
                </a:cubicBezTo>
                <a:close/>
              </a:path>
            </a:pathLst>
          </a:custGeom>
          <a:noFill/>
        </p:spPr>
      </p:pic>
    </p:spTree>
    <p:extLst>
      <p:ext uri="{BB962C8B-B14F-4D97-AF65-F5344CB8AC3E}">
        <p14:creationId xmlns:p14="http://schemas.microsoft.com/office/powerpoint/2010/main" val="2545520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BE5BE-C7DA-A67B-18AA-253A7C15DA8D}"/>
              </a:ext>
            </a:extLst>
          </p:cNvPr>
          <p:cNvSpPr>
            <a:spLocks noGrp="1"/>
          </p:cNvSpPr>
          <p:nvPr>
            <p:ph type="title"/>
          </p:nvPr>
        </p:nvSpPr>
        <p:spPr>
          <a:xfrm>
            <a:off x="762001" y="803325"/>
            <a:ext cx="5314536" cy="1325563"/>
          </a:xfrm>
        </p:spPr>
        <p:txBody>
          <a:bodyPr>
            <a:normAutofit/>
          </a:bodyPr>
          <a:lstStyle/>
          <a:p>
            <a:r>
              <a:rPr lang="en-GB"/>
              <a:t>History of Experience</a:t>
            </a:r>
          </a:p>
        </p:txBody>
      </p:sp>
      <p:sp>
        <p:nvSpPr>
          <p:cNvPr id="3" name="Content Placeholder 2">
            <a:extLst>
              <a:ext uri="{FF2B5EF4-FFF2-40B4-BE49-F238E27FC236}">
                <a16:creationId xmlns:a16="http://schemas.microsoft.com/office/drawing/2014/main" id="{7FD771B8-5062-D680-514F-2D8857A44F5E}"/>
              </a:ext>
            </a:extLst>
          </p:cNvPr>
          <p:cNvSpPr>
            <a:spLocks noGrp="1"/>
          </p:cNvSpPr>
          <p:nvPr>
            <p:ph idx="1"/>
          </p:nvPr>
        </p:nvSpPr>
        <p:spPr>
          <a:xfrm>
            <a:off x="762000" y="2279018"/>
            <a:ext cx="5314543" cy="3375920"/>
          </a:xfrm>
        </p:spPr>
        <p:txBody>
          <a:bodyPr anchor="t">
            <a:normAutofit/>
          </a:bodyPr>
          <a:lstStyle/>
          <a:p>
            <a:r>
              <a:rPr lang="en-GB" sz="1800" b="0" i="0" dirty="0">
                <a:effectLst/>
                <a:latin typeface="Times New Roman" panose="02020603050405020304" pitchFamily="18" charset="0"/>
              </a:rPr>
              <a:t>To address the question of </a:t>
            </a:r>
            <a:r>
              <a:rPr lang="en-GB" sz="1800" b="0" i="1" dirty="0">
                <a:effectLst/>
                <a:latin typeface="Times New Roman" panose="02020603050405020304" pitchFamily="18" charset="0"/>
              </a:rPr>
              <a:t>how</a:t>
            </a:r>
            <a:r>
              <a:rPr lang="en-GB" sz="1800" b="0" i="0" dirty="0">
                <a:effectLst/>
                <a:latin typeface="Times New Roman" panose="02020603050405020304" pitchFamily="18" charset="0"/>
              </a:rPr>
              <a:t> school meals policy affects children’s lives, we will draw on the lens of the history of experience, which seeks to gain insights into lived experience through a range of pre-existing approaches including the history of emotions and sensory history (Smith 2007; Smith and Boddice 2020; Ellis 2011, 2017; </a:t>
            </a:r>
            <a:r>
              <a:rPr lang="en-GB" sz="1800" b="0" i="0" dirty="0" err="1">
                <a:effectLst/>
                <a:latin typeface="Times New Roman" panose="02020603050405020304" pitchFamily="18" charset="0"/>
              </a:rPr>
              <a:t>Kivimäki</a:t>
            </a:r>
            <a:r>
              <a:rPr lang="en-GB" sz="1800" b="0" i="0" dirty="0">
                <a:effectLst/>
                <a:latin typeface="Times New Roman" panose="02020603050405020304" pitchFamily="18" charset="0"/>
              </a:rPr>
              <a:t> et al 2021).</a:t>
            </a:r>
          </a:p>
          <a:p>
            <a:r>
              <a:rPr lang="en-GB" sz="1800" b="0" i="0" dirty="0">
                <a:effectLst/>
                <a:latin typeface="Times New Roman" panose="02020603050405020304" pitchFamily="18" charset="0"/>
              </a:rPr>
              <a:t>The history of the SMS is not simply one of rational or cognitive responses to a policy problem, but one of lived struggles on a daily basis that are largely sensory and emotional in nature.  </a:t>
            </a:r>
            <a:endParaRPr lang="en-GB" sz="1800" dirty="0"/>
          </a:p>
        </p:txBody>
      </p:sp>
      <p:sp>
        <p:nvSpPr>
          <p:cNvPr id="19" name="Freeform: Shape 1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07061C94-89E8-22C4-5A4E-276986707B4E}"/>
              </a:ext>
            </a:extLst>
          </p:cNvPr>
          <p:cNvPicPr>
            <a:picLocks noChangeAspect="1"/>
          </p:cNvPicPr>
          <p:nvPr/>
        </p:nvPicPr>
        <p:blipFill rotWithShape="1">
          <a:blip r:embed="rId2"/>
          <a:srcRect l="24246" r="9593" b="-2"/>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3808282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7C09C-8329-4BAD-A548-FAD5FBCF8D76}"/>
              </a:ext>
            </a:extLst>
          </p:cNvPr>
          <p:cNvSpPr>
            <a:spLocks noGrp="1"/>
          </p:cNvSpPr>
          <p:nvPr>
            <p:ph type="title"/>
          </p:nvPr>
        </p:nvSpPr>
        <p:spPr>
          <a:xfrm>
            <a:off x="844747" y="602633"/>
            <a:ext cx="6188190" cy="1622321"/>
          </a:xfrm>
        </p:spPr>
        <p:txBody>
          <a:bodyPr>
            <a:normAutofit/>
          </a:bodyPr>
          <a:lstStyle/>
          <a:p>
            <a:r>
              <a:rPr lang="en-GB" dirty="0">
                <a:solidFill>
                  <a:srgbClr val="EBEBEB"/>
                </a:solidFill>
              </a:rPr>
              <a:t>Sensory Histories</a:t>
            </a:r>
          </a:p>
        </p:txBody>
      </p:sp>
      <p:sp>
        <p:nvSpPr>
          <p:cNvPr id="3" name="Content Placeholder 2">
            <a:extLst>
              <a:ext uri="{FF2B5EF4-FFF2-40B4-BE49-F238E27FC236}">
                <a16:creationId xmlns:a16="http://schemas.microsoft.com/office/drawing/2014/main" id="{24CCB8E8-398E-4651-B0A6-C0109615904B}"/>
              </a:ext>
            </a:extLst>
          </p:cNvPr>
          <p:cNvSpPr>
            <a:spLocks noGrp="1"/>
          </p:cNvSpPr>
          <p:nvPr>
            <p:ph idx="1"/>
          </p:nvPr>
        </p:nvSpPr>
        <p:spPr>
          <a:xfrm>
            <a:off x="648510" y="1816931"/>
            <a:ext cx="6188189" cy="3785419"/>
          </a:xfrm>
        </p:spPr>
        <p:txBody>
          <a:bodyPr>
            <a:noAutofit/>
          </a:bodyPr>
          <a:lstStyle/>
          <a:p>
            <a:pPr>
              <a:lnSpc>
                <a:spcPct val="90000"/>
              </a:lnSpc>
            </a:pPr>
            <a:r>
              <a:rPr lang="en-GB" sz="1800" dirty="0">
                <a:solidFill>
                  <a:srgbClr val="FFFFFF"/>
                </a:solidFill>
              </a:rPr>
              <a:t>Sensory History ‘involves foregrounding the non-cognitive dimensions of sensation, including the five senses of smell, sound, touch, taste and sight’ (McCulloch, 2011: 500)</a:t>
            </a:r>
          </a:p>
          <a:p>
            <a:pPr>
              <a:lnSpc>
                <a:spcPct val="90000"/>
              </a:lnSpc>
            </a:pPr>
            <a:r>
              <a:rPr lang="en-GB" sz="1800" b="0" i="0" dirty="0">
                <a:solidFill>
                  <a:srgbClr val="FFFFFF"/>
                </a:solidFill>
                <a:effectLst/>
              </a:rPr>
              <a:t>We now have histories of smell in classical antiquity (Harvey, 2006) and modern France (Corbin,1986), of touch in early modern Europe (</a:t>
            </a:r>
            <a:r>
              <a:rPr lang="en-GB" sz="1800" b="0" i="0" dirty="0" err="1">
                <a:solidFill>
                  <a:srgbClr val="FFFFFF"/>
                </a:solidFill>
                <a:effectLst/>
              </a:rPr>
              <a:t>Gowing</a:t>
            </a:r>
            <a:r>
              <a:rPr lang="en-GB" sz="1800" b="0" i="0" dirty="0">
                <a:solidFill>
                  <a:srgbClr val="FFFFFF"/>
                </a:solidFill>
                <a:effectLst/>
              </a:rPr>
              <a:t>, 2003)  and 18th-century America (Smith, 2008), of sound in 20th-century Britain (Picker, 1999/2000) and colonial Australia (Carter, 1992: see p.862), of taste in medieval England (</a:t>
            </a:r>
            <a:r>
              <a:rPr lang="en-GB" sz="1800" b="0" i="0" dirty="0" err="1">
                <a:solidFill>
                  <a:srgbClr val="FFFFFF"/>
                </a:solidFill>
                <a:effectLst/>
              </a:rPr>
              <a:t>Woolgar</a:t>
            </a:r>
            <a:r>
              <a:rPr lang="en-GB" sz="1800" b="0" i="0" dirty="0">
                <a:solidFill>
                  <a:srgbClr val="FFFFFF"/>
                </a:solidFill>
                <a:effectLst/>
              </a:rPr>
              <a:t>, 2007) and the 18th-century transatlantic world (</a:t>
            </a:r>
            <a:r>
              <a:rPr lang="en-GB" sz="1800" b="0" i="0" dirty="0" err="1">
                <a:solidFill>
                  <a:srgbClr val="FFFFFF"/>
                </a:solidFill>
                <a:effectLst/>
              </a:rPr>
              <a:t>Gabbacia</a:t>
            </a:r>
            <a:r>
              <a:rPr lang="en-GB" sz="1800" b="0" i="0" dirty="0">
                <a:solidFill>
                  <a:srgbClr val="FFFFFF"/>
                </a:solidFill>
                <a:effectLst/>
              </a:rPr>
              <a:t>, 2005).</a:t>
            </a:r>
          </a:p>
          <a:p>
            <a:pPr>
              <a:lnSpc>
                <a:spcPct val="90000"/>
              </a:lnSpc>
            </a:pPr>
            <a:r>
              <a:rPr lang="en-GB" sz="1800" b="0" i="0" dirty="0">
                <a:solidFill>
                  <a:srgbClr val="FFFFFF"/>
                </a:solidFill>
                <a:effectLst/>
              </a:rPr>
              <a:t>Most recently, historians have begun to tackle the history of </a:t>
            </a:r>
            <a:r>
              <a:rPr lang="en-GB" sz="1800" b="0" i="0" dirty="0" err="1">
                <a:solidFill>
                  <a:srgbClr val="FFFFFF"/>
                </a:solidFill>
                <a:effectLst/>
              </a:rPr>
              <a:t>intersensoriality</a:t>
            </a:r>
            <a:r>
              <a:rPr lang="en-GB" sz="1800" b="0" i="0" dirty="0">
                <a:solidFill>
                  <a:srgbClr val="FFFFFF"/>
                </a:solidFill>
                <a:effectLst/>
              </a:rPr>
              <a:t> – how the senses worked together and in concert, rather than in isolation (e.g. Smith, 2007).</a:t>
            </a:r>
            <a:endParaRPr lang="en-GB" sz="1800" dirty="0">
              <a:solidFill>
                <a:srgbClr val="FFFFFF"/>
              </a:solidFill>
            </a:endParaRPr>
          </a:p>
        </p:txBody>
      </p:sp>
      <p:pic>
        <p:nvPicPr>
          <p:cNvPr id="1026" name="Picture 2">
            <a:extLst>
              <a:ext uri="{FF2B5EF4-FFF2-40B4-BE49-F238E27FC236}">
                <a16:creationId xmlns:a16="http://schemas.microsoft.com/office/drawing/2014/main" id="{A230A4BF-B069-442D-91EB-EA89027B7C3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873" r="33734"/>
          <a:stretch/>
        </p:blipFill>
        <p:spPr bwMode="auto">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588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C4CF7A-AE34-41F9-A96C-400FF4874271}"/>
              </a:ext>
            </a:extLst>
          </p:cNvPr>
          <p:cNvSpPr>
            <a:spLocks noGrp="1"/>
          </p:cNvSpPr>
          <p:nvPr>
            <p:ph type="title"/>
          </p:nvPr>
        </p:nvSpPr>
        <p:spPr>
          <a:xfrm>
            <a:off x="1171074" y="1396686"/>
            <a:ext cx="3240506" cy="4064628"/>
          </a:xfrm>
        </p:spPr>
        <p:txBody>
          <a:bodyPr>
            <a:normAutofit/>
          </a:bodyPr>
          <a:lstStyle/>
          <a:p>
            <a:r>
              <a:rPr lang="en-GB">
                <a:solidFill>
                  <a:srgbClr val="FFFFFF"/>
                </a:solidFill>
              </a:rPr>
              <a:t>Challenges of using sensory histories</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7"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1F85F7D-2986-45D9-B982-46DB09C95EAA}"/>
              </a:ext>
            </a:extLst>
          </p:cNvPr>
          <p:cNvSpPr>
            <a:spLocks noGrp="1"/>
          </p:cNvSpPr>
          <p:nvPr>
            <p:ph idx="1"/>
          </p:nvPr>
        </p:nvSpPr>
        <p:spPr>
          <a:xfrm>
            <a:off x="5370153" y="1526033"/>
            <a:ext cx="5536397" cy="3935281"/>
          </a:xfrm>
        </p:spPr>
        <p:txBody>
          <a:bodyPr>
            <a:normAutofit/>
          </a:bodyPr>
          <a:lstStyle/>
          <a:p>
            <a:r>
              <a:rPr lang="en-GB" sz="1800"/>
              <a:t>Since its beginnings, sensory histories have shown the important role which the senses play in the history of power and social relations.</a:t>
            </a:r>
          </a:p>
          <a:p>
            <a:r>
              <a:rPr lang="en-GB" sz="1800"/>
              <a:t>Peter Hoffer (2003) has highlighted how children have historically ‘enter[ed] the sensate environment to conform to learned priorities of sensation’(6).</a:t>
            </a:r>
          </a:p>
          <a:p>
            <a:r>
              <a:rPr lang="en-GB" sz="1800"/>
              <a:t>Historians like Hoffer and Alain Corbin (1995) have introduced terms such as ‘sensuous etiquette’ and ‘sensory regime’ to describe this phenomenon where training of the senses is used to inculcate desirable traits and characteristics in poor and working-class children, prisoners, hospital patients and other ‘contained’ populations.</a:t>
            </a:r>
          </a:p>
          <a:p>
            <a:pPr marL="0" indent="0">
              <a:buNone/>
            </a:pPr>
            <a:endParaRPr lang="en-GB" sz="1800"/>
          </a:p>
        </p:txBody>
      </p:sp>
    </p:spTree>
    <p:extLst>
      <p:ext uri="{BB962C8B-B14F-4D97-AF65-F5344CB8AC3E}">
        <p14:creationId xmlns:p14="http://schemas.microsoft.com/office/powerpoint/2010/main" val="1664230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7" name="Rectangle 2066">
            <a:extLst>
              <a:ext uri="{FF2B5EF4-FFF2-40B4-BE49-F238E27FC236}">
                <a16:creationId xmlns:a16="http://schemas.microsoft.com/office/drawing/2014/main" id="{7025EFD5-738C-41B9-87FE-0C00E211BD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Victorian Children in Victorian Times and How They Lived">
            <a:extLst>
              <a:ext uri="{FF2B5EF4-FFF2-40B4-BE49-F238E27FC236}">
                <a16:creationId xmlns:a16="http://schemas.microsoft.com/office/drawing/2014/main" id="{23AD4F24-D720-462B-937C-9D14A0AE0D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71" r="29650" b="-1"/>
          <a:stretch/>
        </p:blipFill>
        <p:spPr bwMode="auto">
          <a:xfrm>
            <a:off x="858284" y="1165109"/>
            <a:ext cx="4261337" cy="4351338"/>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a:extLst>
            <a:ext uri="{909E8E84-426E-40DD-AFC4-6F175D3DCCD1}">
              <a14:hiddenFill xmlns:a14="http://schemas.microsoft.com/office/drawing/2010/main">
                <a:solidFill>
                  <a:srgbClr val="FFFFFF"/>
                </a:solidFill>
              </a14:hiddenFill>
            </a:ext>
          </a:extLst>
        </p:spPr>
      </p:pic>
      <p:sp>
        <p:nvSpPr>
          <p:cNvPr id="2069"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2C5DA3B-9586-4630-9818-311232CBABDD}"/>
              </a:ext>
            </a:extLst>
          </p:cNvPr>
          <p:cNvSpPr>
            <a:spLocks noGrp="1"/>
          </p:cNvSpPr>
          <p:nvPr>
            <p:ph idx="1"/>
          </p:nvPr>
        </p:nvSpPr>
        <p:spPr>
          <a:xfrm>
            <a:off x="5795068" y="1165109"/>
            <a:ext cx="5721484" cy="4351338"/>
          </a:xfrm>
        </p:spPr>
        <p:txBody>
          <a:bodyPr>
            <a:normAutofit/>
          </a:bodyPr>
          <a:lstStyle/>
          <a:p>
            <a:r>
              <a:rPr lang="en-GB" sz="2000" dirty="0"/>
              <a:t>Geert Thyssen (2019) has recently taken this interpretation further, exploring the notion of ‘</a:t>
            </a:r>
            <a:r>
              <a:rPr lang="en-GB" sz="2000" dirty="0" err="1"/>
              <a:t>smellscapes</a:t>
            </a:r>
            <a:r>
              <a:rPr lang="en-GB" sz="2000" dirty="0"/>
              <a:t>’ and the use of smell to demarcate class boundaries.</a:t>
            </a:r>
          </a:p>
          <a:p>
            <a:r>
              <a:rPr lang="en-GB" sz="2000" dirty="0"/>
              <a:t>He focuses on the 1860s and the height of the sanitary reform movement when ‘attention increasingly turned to people’s effluvia, breath and body odour.’ </a:t>
            </a:r>
          </a:p>
          <a:p>
            <a:r>
              <a:rPr lang="en-GB" sz="2000" dirty="0"/>
              <a:t>He describes a process of ‘colonization of the world of poor children’ in which ‘the absence of smell became synonymous with a range of civil values such as self-control, order, and patriotism; odorous others were identified as potential disruptors of moral order.’</a:t>
            </a:r>
          </a:p>
        </p:txBody>
      </p:sp>
    </p:spTree>
    <p:extLst>
      <p:ext uri="{BB962C8B-B14F-4D97-AF65-F5344CB8AC3E}">
        <p14:creationId xmlns:p14="http://schemas.microsoft.com/office/powerpoint/2010/main" val="1484662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90CCAA-65FD-4435-900A-141A564B96C0}"/>
              </a:ext>
            </a:extLst>
          </p:cNvPr>
          <p:cNvSpPr>
            <a:spLocks noGrp="1"/>
          </p:cNvSpPr>
          <p:nvPr>
            <p:ph type="title"/>
          </p:nvPr>
        </p:nvSpPr>
        <p:spPr>
          <a:xfrm>
            <a:off x="841248" y="548640"/>
            <a:ext cx="3600860" cy="5431536"/>
          </a:xfrm>
        </p:spPr>
        <p:txBody>
          <a:bodyPr>
            <a:normAutofit/>
          </a:bodyPr>
          <a:lstStyle/>
          <a:p>
            <a:r>
              <a:rPr lang="en-GB" sz="5400"/>
              <a:t>Children’s Experience of Hunger and School Meals</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3E4CB17-5219-4E0B-96FF-9087A4FFF85C}"/>
              </a:ext>
            </a:extLst>
          </p:cNvPr>
          <p:cNvSpPr>
            <a:spLocks noGrp="1"/>
          </p:cNvSpPr>
          <p:nvPr>
            <p:ph idx="1"/>
          </p:nvPr>
        </p:nvSpPr>
        <p:spPr>
          <a:xfrm>
            <a:off x="5450268" y="1023769"/>
            <a:ext cx="6224335" cy="5431536"/>
          </a:xfrm>
        </p:spPr>
        <p:txBody>
          <a:bodyPr anchor="ctr">
            <a:normAutofit/>
          </a:bodyPr>
          <a:lstStyle/>
          <a:p>
            <a:r>
              <a:rPr lang="en-GB" sz="2000" dirty="0"/>
              <a:t>What these approaches cannot tell us much about is how the children themselves experienced hunger and school feeding, whether, from their perspective, this ‘colonizing project’ was successful. </a:t>
            </a:r>
          </a:p>
          <a:p>
            <a:r>
              <a:rPr lang="en-GB" sz="2000" dirty="0"/>
              <a:t>Cathy Burke and Geert Thyssen both hint at the possibility of resistance. Cathy describes ‘food and drink in schools’ becoming potentially ‘a site of contested desires, a space where authority and resistance are exercised’ characterised by ‘chaos’ and unruly behaviour. </a:t>
            </a:r>
          </a:p>
          <a:p>
            <a:r>
              <a:rPr lang="en-GB" sz="2000" dirty="0"/>
              <a:t>Geert Thyssen admits that there must have been families who ‘maintained their eating habits’ and children who ‘resisted the open-air school diet’ but says that this is difficult to establish as ‘ego-documents offering insight into the sensory experiences of children themselves, unfortunately, are in short supply.’ </a:t>
            </a:r>
          </a:p>
          <a:p>
            <a:endParaRPr lang="en-GB" sz="2000" dirty="0"/>
          </a:p>
        </p:txBody>
      </p:sp>
    </p:spTree>
    <p:extLst>
      <p:ext uri="{BB962C8B-B14F-4D97-AF65-F5344CB8AC3E}">
        <p14:creationId xmlns:p14="http://schemas.microsoft.com/office/powerpoint/2010/main" val="2530566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5">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A Child in the Forest by Winifred Foley Illustrated by Tricia Newell: Very  Good Hardcover (1985) First edition | Tacoma Book Center">
            <a:extLst>
              <a:ext uri="{FF2B5EF4-FFF2-40B4-BE49-F238E27FC236}">
                <a16:creationId xmlns:a16="http://schemas.microsoft.com/office/drawing/2014/main" id="{BA793394-2366-EB96-8D78-853C287637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674" r="-2" b="7672"/>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2CF4734-5293-6885-4C80-6533CE4DC312}"/>
              </a:ext>
            </a:extLst>
          </p:cNvPr>
          <p:cNvSpPr>
            <a:spLocks noGrp="1"/>
          </p:cNvSpPr>
          <p:nvPr>
            <p:ph idx="1"/>
          </p:nvPr>
        </p:nvSpPr>
        <p:spPr>
          <a:xfrm>
            <a:off x="6513788" y="371475"/>
            <a:ext cx="4840010" cy="5805488"/>
          </a:xfrm>
        </p:spPr>
        <p:txBody>
          <a:bodyPr>
            <a:normAutofit/>
          </a:bodyPr>
          <a:lstStyle/>
          <a:p>
            <a:pPr marL="0" indent="0" algn="ctr">
              <a:buNone/>
            </a:pPr>
            <a:r>
              <a:rPr lang="en-GB" sz="3000" b="1" dirty="0">
                <a:latin typeface="Times New Roman" panose="02020603050405020304" pitchFamily="18" charset="0"/>
              </a:rPr>
              <a:t>SOURCES</a:t>
            </a:r>
          </a:p>
          <a:p>
            <a:pPr marL="0" indent="0">
              <a:buNone/>
            </a:pPr>
            <a:endParaRPr lang="en-GB" sz="1600" dirty="0">
              <a:latin typeface="Times New Roman" panose="02020603050405020304" pitchFamily="18" charset="0"/>
            </a:endParaRPr>
          </a:p>
          <a:p>
            <a:r>
              <a:rPr lang="en-GB" sz="2200" b="1" dirty="0">
                <a:solidFill>
                  <a:srgbClr val="FF0000"/>
                </a:solidFill>
              </a:rPr>
              <a:t>(</a:t>
            </a:r>
            <a:r>
              <a:rPr lang="en-GB" sz="2200" b="1" dirty="0" err="1">
                <a:solidFill>
                  <a:srgbClr val="FF0000"/>
                </a:solidFill>
              </a:rPr>
              <a:t>i</a:t>
            </a:r>
            <a:r>
              <a:rPr lang="en-GB" sz="2200" b="1" dirty="0">
                <a:solidFill>
                  <a:srgbClr val="FF0000"/>
                </a:solidFill>
              </a:rPr>
              <a:t>) Published memoirs </a:t>
            </a:r>
            <a:r>
              <a:rPr lang="en-GB" sz="2200" dirty="0"/>
              <a:t>e.g. Winifred Foley (</a:t>
            </a:r>
            <a:r>
              <a:rPr lang="en-GB" sz="2200" i="1" dirty="0"/>
              <a:t>A Child in the Forest </a:t>
            </a:r>
            <a:r>
              <a:rPr lang="en-GB" sz="2200" dirty="0"/>
              <a:t>– Forest of Dean, 1920s) </a:t>
            </a:r>
          </a:p>
          <a:p>
            <a:pPr marL="0" indent="0">
              <a:buNone/>
            </a:pPr>
            <a:r>
              <a:rPr lang="en-GB" sz="1800" dirty="0"/>
              <a:t>“Tuberculosis followed malnutrition, and some of the village children were sent to sanitoria. Lucky things, we thought; but the rest of us had some good luck too – “they” started free dinners at school. I don’t remember who “they” were, but I do remember the dinners. Our Mam tried to get some sort of meat for Sunday dinner but now it was meat every day – beautiful stews, corn beef, mince! And pudding as well –rice pudding made with milk, jam </a:t>
            </a:r>
            <a:r>
              <a:rPr lang="en-GB" sz="1800" dirty="0" err="1"/>
              <a:t>roly</a:t>
            </a:r>
            <a:r>
              <a:rPr lang="en-GB" sz="1800" dirty="0"/>
              <a:t> poly, and (crowning delicacy) treacle pudding. This I liked above all else.”</a:t>
            </a:r>
          </a:p>
          <a:p>
            <a:pPr marL="0" indent="0">
              <a:buNone/>
            </a:pPr>
            <a:endParaRPr lang="en-GB" sz="1600" i="1" dirty="0"/>
          </a:p>
          <a:p>
            <a:endParaRPr lang="en-GB" sz="1600" dirty="0"/>
          </a:p>
          <a:p>
            <a:pPr marL="0" indent="0">
              <a:buNone/>
            </a:pPr>
            <a:endParaRPr lang="en-GB" sz="1600" dirty="0"/>
          </a:p>
          <a:p>
            <a:endParaRPr lang="en-GB" sz="1600" dirty="0"/>
          </a:p>
        </p:txBody>
      </p:sp>
    </p:spTree>
    <p:extLst>
      <p:ext uri="{BB962C8B-B14F-4D97-AF65-F5344CB8AC3E}">
        <p14:creationId xmlns:p14="http://schemas.microsoft.com/office/powerpoint/2010/main" val="3564745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hoto, standing, old, young&#10;&#10;Description automatically generated">
            <a:extLst>
              <a:ext uri="{FF2B5EF4-FFF2-40B4-BE49-F238E27FC236}">
                <a16:creationId xmlns:a16="http://schemas.microsoft.com/office/drawing/2014/main" id="{70FA5D6A-2AEF-4FD3-8F0F-302EF63FF643}"/>
              </a:ext>
            </a:extLst>
          </p:cNvPr>
          <p:cNvPicPr>
            <a:picLocks noChangeAspect="1"/>
          </p:cNvPicPr>
          <p:nvPr/>
        </p:nvPicPr>
        <p:blipFill rotWithShape="1">
          <a:blip r:embed="rId2">
            <a:extLst>
              <a:ext uri="{28A0092B-C50C-407E-A947-70E740481C1C}">
                <a14:useLocalDpi xmlns:a14="http://schemas.microsoft.com/office/drawing/2010/main" val="0"/>
              </a:ext>
            </a:extLst>
          </a:blip>
          <a:srcRect t="722" r="-2" b="-2"/>
          <a:stretch/>
        </p:blipFill>
        <p:spPr>
          <a:xfrm>
            <a:off x="7554139" y="609601"/>
            <a:ext cx="3990160" cy="5638797"/>
          </a:xfrm>
          <a:prstGeom prst="rect">
            <a:avLst/>
          </a:prstGeom>
          <a:effectLst>
            <a:outerShdw blurRad="50800" dist="38100" dir="5400000" algn="t" rotWithShape="0">
              <a:prstClr val="black">
                <a:alpha val="43000"/>
              </a:prstClr>
            </a:outerShdw>
          </a:effectLst>
        </p:spPr>
      </p:pic>
      <p:sp>
        <p:nvSpPr>
          <p:cNvPr id="3" name="Content Placeholder 2">
            <a:extLst>
              <a:ext uri="{FF2B5EF4-FFF2-40B4-BE49-F238E27FC236}">
                <a16:creationId xmlns:a16="http://schemas.microsoft.com/office/drawing/2014/main" id="{AFCEF122-7842-4646-9B14-C5FA97C94170}"/>
              </a:ext>
            </a:extLst>
          </p:cNvPr>
          <p:cNvSpPr>
            <a:spLocks noGrp="1"/>
          </p:cNvSpPr>
          <p:nvPr>
            <p:ph idx="1"/>
          </p:nvPr>
        </p:nvSpPr>
        <p:spPr>
          <a:xfrm>
            <a:off x="647701" y="796771"/>
            <a:ext cx="6258736" cy="5105399"/>
          </a:xfrm>
        </p:spPr>
        <p:txBody>
          <a:bodyPr>
            <a:normAutofit/>
          </a:bodyPr>
          <a:lstStyle/>
          <a:p>
            <a:pPr marL="0" indent="0">
              <a:buNone/>
            </a:pPr>
            <a:r>
              <a:rPr lang="en-GB" sz="2200" b="1" dirty="0">
                <a:solidFill>
                  <a:srgbClr val="FF0000"/>
                </a:solidFill>
              </a:rPr>
              <a:t>(ii) Unpublished memoirs and autobiographies</a:t>
            </a:r>
          </a:p>
          <a:p>
            <a:pPr marL="0" indent="0">
              <a:buNone/>
            </a:pPr>
            <a:endParaRPr lang="en-GB" sz="2200" b="1" dirty="0">
              <a:solidFill>
                <a:srgbClr val="FF0000"/>
              </a:solidFill>
            </a:endParaRPr>
          </a:p>
          <a:p>
            <a:r>
              <a:rPr lang="en-GB" sz="2200" dirty="0">
                <a:solidFill>
                  <a:schemeClr val="tx1">
                    <a:lumMod val="85000"/>
                    <a:lumOff val="15000"/>
                  </a:schemeClr>
                </a:solidFill>
              </a:rPr>
              <a:t>Burnett Collection of Working-Class Autobiography, Brunel University Library</a:t>
            </a:r>
          </a:p>
          <a:p>
            <a:r>
              <a:rPr lang="en-GB" sz="2200" dirty="0">
                <a:solidFill>
                  <a:schemeClr val="tx1">
                    <a:lumMod val="85000"/>
                    <a:lumOff val="15000"/>
                  </a:schemeClr>
                </a:solidFill>
              </a:rPr>
              <a:t>Archive of Working-Class Writing Online</a:t>
            </a:r>
          </a:p>
          <a:p>
            <a:endParaRPr lang="en-GB" sz="1600" b="1" dirty="0"/>
          </a:p>
          <a:p>
            <a:pPr marL="0" indent="0">
              <a:lnSpc>
                <a:spcPct val="90000"/>
              </a:lnSpc>
              <a:buNone/>
            </a:pPr>
            <a:r>
              <a:rPr lang="en-GB" sz="1600" b="1" dirty="0"/>
              <a:t>Guy Oates (b. 1905 attended the Yorkshire Society’s School in Lambeth(a charity boarding school) during WW1)</a:t>
            </a:r>
          </a:p>
          <a:p>
            <a:pPr marL="0" indent="0">
              <a:lnSpc>
                <a:spcPct val="90000"/>
              </a:lnSpc>
              <a:buNone/>
            </a:pPr>
            <a:endParaRPr lang="en-GB" sz="1600" b="1" dirty="0"/>
          </a:p>
          <a:p>
            <a:pPr>
              <a:lnSpc>
                <a:spcPct val="90000"/>
              </a:lnSpc>
            </a:pPr>
            <a:r>
              <a:rPr lang="en-GB" sz="1600" dirty="0"/>
              <a:t>During school meals, Guy writes, the boys were “never given gravy, custard, sauces and syrup.” When wartime privations were at their worst, he recalled “real hardship” where he would get “no breakfast at all and sometimes little or no tea all on the same day.” Looking back he recalls the feeling of having his “dignity lowered” by the experience. </a:t>
            </a:r>
          </a:p>
        </p:txBody>
      </p:sp>
    </p:spTree>
    <p:extLst>
      <p:ext uri="{BB962C8B-B14F-4D97-AF65-F5344CB8AC3E}">
        <p14:creationId xmlns:p14="http://schemas.microsoft.com/office/powerpoint/2010/main" val="2808421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6" name="Rectangle 1030">
            <a:extLst>
              <a:ext uri="{FF2B5EF4-FFF2-40B4-BE49-F238E27FC236}">
                <a16:creationId xmlns:a16="http://schemas.microsoft.com/office/drawing/2014/main" id="{861AF017-741B-4CC0-B7C2-C9B94E5B8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8" name="Group 1032">
            <a:extLst>
              <a:ext uri="{FF2B5EF4-FFF2-40B4-BE49-F238E27FC236}">
                <a16:creationId xmlns:a16="http://schemas.microsoft.com/office/drawing/2014/main" id="{D2A542E6-1924-4FE2-89D1-3CB19468C1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34" name="Rectangle 1033">
              <a:extLst>
                <a:ext uri="{FF2B5EF4-FFF2-40B4-BE49-F238E27FC236}">
                  <a16:creationId xmlns:a16="http://schemas.microsoft.com/office/drawing/2014/main" id="{1F353183-2147-472B-AD7D-4A085FF6A4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FAAA42C8-A082-4DFD-A5F3-FC9EF825B1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7" name="Rectangle 1036">
            <a:extLst>
              <a:ext uri="{FF2B5EF4-FFF2-40B4-BE49-F238E27FC236}">
                <a16:creationId xmlns:a16="http://schemas.microsoft.com/office/drawing/2014/main" id="{5FC9E5C3-B8DC-4532-8C1F-4D5331C64C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3863975" y="-12"/>
            <a:ext cx="8328026" cy="685799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pic>
        <p:nvPicPr>
          <p:cNvPr id="5" name="Picture 4" descr="Text&#10;&#10;Description automatically generated">
            <a:extLst>
              <a:ext uri="{FF2B5EF4-FFF2-40B4-BE49-F238E27FC236}">
                <a16:creationId xmlns:a16="http://schemas.microsoft.com/office/drawing/2014/main" id="{4947018B-8002-D5F3-11B9-87B5912D189A}"/>
              </a:ext>
            </a:extLst>
          </p:cNvPr>
          <p:cNvPicPr>
            <a:picLocks noChangeAspect="1"/>
          </p:cNvPicPr>
          <p:nvPr/>
        </p:nvPicPr>
        <p:blipFill rotWithShape="1">
          <a:blip r:embed="rId2"/>
          <a:srcRect l="2977" r="2" b="2"/>
          <a:stretch/>
        </p:blipFill>
        <p:spPr>
          <a:xfrm>
            <a:off x="550862" y="551479"/>
            <a:ext cx="5256213" cy="2790000"/>
          </a:xfrm>
          <a:prstGeom prst="rect">
            <a:avLst/>
          </a:prstGeom>
          <a:effectLst>
            <a:outerShdw blurRad="508000" dist="101600" dir="5400000" algn="tl" rotWithShape="0">
              <a:prstClr val="black">
                <a:alpha val="10000"/>
              </a:prstClr>
            </a:outerShdw>
          </a:effectLst>
        </p:spPr>
      </p:pic>
      <p:sp>
        <p:nvSpPr>
          <p:cNvPr id="3" name="Content Placeholder 2">
            <a:extLst>
              <a:ext uri="{FF2B5EF4-FFF2-40B4-BE49-F238E27FC236}">
                <a16:creationId xmlns:a16="http://schemas.microsoft.com/office/drawing/2014/main" id="{C1F19594-A4AF-4776-18D3-D49CFA844D3A}"/>
              </a:ext>
            </a:extLst>
          </p:cNvPr>
          <p:cNvSpPr>
            <a:spLocks noGrp="1"/>
          </p:cNvSpPr>
          <p:nvPr>
            <p:ph idx="1"/>
          </p:nvPr>
        </p:nvSpPr>
        <p:spPr>
          <a:xfrm>
            <a:off x="6383338" y="2059200"/>
            <a:ext cx="5256214" cy="4276786"/>
          </a:xfrm>
        </p:spPr>
        <p:txBody>
          <a:bodyPr anchor="t">
            <a:normAutofit/>
          </a:bodyPr>
          <a:lstStyle/>
          <a:p>
            <a:r>
              <a:rPr lang="en-GB" sz="2200" b="1" i="0" dirty="0">
                <a:solidFill>
                  <a:srgbClr val="FF0000">
                    <a:alpha val="60000"/>
                  </a:srgbClr>
                </a:solidFill>
                <a:effectLst/>
                <a:latin typeface="Times New Roman" panose="02020603050405020304" pitchFamily="18" charset="0"/>
              </a:rPr>
              <a:t>(iii) Existing oral history archives</a:t>
            </a:r>
            <a:endParaRPr lang="en-GB" sz="2200" b="1" dirty="0">
              <a:solidFill>
                <a:schemeClr val="tx1">
                  <a:alpha val="60000"/>
                </a:schemeClr>
              </a:solidFill>
              <a:latin typeface="Times New Roman" panose="02020603050405020304" pitchFamily="18" charset="0"/>
            </a:endParaRPr>
          </a:p>
          <a:p>
            <a:r>
              <a:rPr lang="en-GB" sz="2200" dirty="0">
                <a:solidFill>
                  <a:schemeClr val="tx1">
                    <a:alpha val="60000"/>
                  </a:schemeClr>
                </a:solidFill>
                <a:latin typeface="Times New Roman" panose="02020603050405020304" pitchFamily="18" charset="0"/>
              </a:rPr>
              <a:t>E.g. T</a:t>
            </a:r>
            <a:r>
              <a:rPr lang="en-GB" sz="2200" b="0" i="0" dirty="0">
                <a:solidFill>
                  <a:schemeClr val="tx1">
                    <a:alpha val="60000"/>
                  </a:schemeClr>
                </a:solidFill>
                <a:effectLst/>
                <a:latin typeface="Times New Roman" panose="02020603050405020304" pitchFamily="18" charset="0"/>
              </a:rPr>
              <a:t>hose </a:t>
            </a:r>
            <a:r>
              <a:rPr lang="en-GB" sz="2200" i="0" dirty="0">
                <a:solidFill>
                  <a:schemeClr val="tx1">
                    <a:alpha val="60000"/>
                  </a:schemeClr>
                </a:solidFill>
                <a:effectLst/>
                <a:latin typeface="Times New Roman" panose="02020603050405020304" pitchFamily="18" charset="0"/>
              </a:rPr>
              <a:t>located in Bradford, London, Cardiff and Glasgow as well as national collections.</a:t>
            </a:r>
          </a:p>
          <a:p>
            <a:pPr marL="0" indent="0">
              <a:buNone/>
            </a:pPr>
            <a:r>
              <a:rPr lang="en-GB" sz="2200" dirty="0">
                <a:solidFill>
                  <a:schemeClr val="tx1">
                    <a:alpha val="60000"/>
                  </a:schemeClr>
                </a:solidFill>
              </a:rPr>
              <a:t>e.g. Appeal for memories of Margaret McMillan on the centenary of her birth in 1960s (University of Greenwich)</a:t>
            </a:r>
          </a:p>
          <a:p>
            <a:pPr marL="0" indent="0">
              <a:buNone/>
            </a:pPr>
            <a:r>
              <a:rPr lang="en-GB" sz="2200" dirty="0">
                <a:solidFill>
                  <a:schemeClr val="tx1">
                    <a:alpha val="60000"/>
                  </a:schemeClr>
                </a:solidFill>
              </a:rPr>
              <a:t> Hundreds and Thousands of Childhood Memories project run by the Children’s Society in 2008.</a:t>
            </a:r>
          </a:p>
          <a:p>
            <a:endParaRPr lang="en-GB" sz="2000" dirty="0">
              <a:solidFill>
                <a:schemeClr val="tx1">
                  <a:alpha val="60000"/>
                </a:schemeClr>
              </a:solidFill>
            </a:endParaRPr>
          </a:p>
        </p:txBody>
      </p:sp>
      <p:pic>
        <p:nvPicPr>
          <p:cNvPr id="1026" name="Picture 2" descr="Hundreds and Thousands of Children Memories - StyleFrizz | Photo Gallery">
            <a:extLst>
              <a:ext uri="{FF2B5EF4-FFF2-40B4-BE49-F238E27FC236}">
                <a16:creationId xmlns:a16="http://schemas.microsoft.com/office/drawing/2014/main" id="{D97C8FAD-378D-4C9F-7DFA-58C9EDE9012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726" r="-2" b="24858"/>
          <a:stretch/>
        </p:blipFill>
        <p:spPr bwMode="auto">
          <a:xfrm>
            <a:off x="550862" y="3518725"/>
            <a:ext cx="5256000" cy="2790000"/>
          </a:xfrm>
          <a:prstGeom prst="rect">
            <a:avLst/>
          </a:prstGeom>
          <a:noFill/>
          <a:effectLst>
            <a:outerShdw blurRad="508000" dist="101600" dir="5400000" algn="tl"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3663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FFD5E-E9CF-157E-C088-1F80C49F997F}"/>
              </a:ext>
            </a:extLst>
          </p:cNvPr>
          <p:cNvSpPr>
            <a:spLocks noGrp="1"/>
          </p:cNvSpPr>
          <p:nvPr>
            <p:ph type="title"/>
          </p:nvPr>
        </p:nvSpPr>
        <p:spPr/>
        <p:txBody>
          <a:bodyPr>
            <a:normAutofit/>
          </a:bodyPr>
          <a:lstStyle/>
          <a:p>
            <a:r>
              <a:rPr lang="en-GB" sz="2200" b="1" dirty="0">
                <a:solidFill>
                  <a:srgbClr val="FF0000"/>
                </a:solidFill>
              </a:rPr>
              <a:t>(iv) New Oral Histories</a:t>
            </a:r>
          </a:p>
        </p:txBody>
      </p:sp>
      <p:sp>
        <p:nvSpPr>
          <p:cNvPr id="3" name="Content Placeholder 2">
            <a:extLst>
              <a:ext uri="{FF2B5EF4-FFF2-40B4-BE49-F238E27FC236}">
                <a16:creationId xmlns:a16="http://schemas.microsoft.com/office/drawing/2014/main" id="{C01C54BB-AC3E-BFEE-1874-2BE07E175350}"/>
              </a:ext>
            </a:extLst>
          </p:cNvPr>
          <p:cNvSpPr>
            <a:spLocks noGrp="1"/>
          </p:cNvSpPr>
          <p:nvPr>
            <p:ph idx="1"/>
          </p:nvPr>
        </p:nvSpPr>
        <p:spPr>
          <a:xfrm>
            <a:off x="1017587" y="1526959"/>
            <a:ext cx="8946541" cy="3821505"/>
          </a:xfrm>
        </p:spPr>
        <p:txBody>
          <a:bodyPr>
            <a:normAutofit/>
          </a:bodyPr>
          <a:lstStyle/>
          <a:p>
            <a:r>
              <a:rPr lang="en-GB" sz="1800" b="0" i="0" dirty="0">
                <a:effectLst/>
                <a:latin typeface="Times New Roman" panose="02020603050405020304" pitchFamily="18" charset="0"/>
              </a:rPr>
              <a:t>New oral histories from approximately 100 individuals from across the four nations.</a:t>
            </a:r>
          </a:p>
          <a:p>
            <a:r>
              <a:rPr lang="en-GB" sz="1800" b="0" i="0" dirty="0">
                <a:effectLst/>
                <a:latin typeface="Times New Roman" panose="02020603050405020304" pitchFamily="18" charset="0"/>
              </a:rPr>
              <a:t> Recruitment both through partner schools and an online call for participants </a:t>
            </a:r>
          </a:p>
          <a:p>
            <a:r>
              <a:rPr lang="en-GB" sz="1800" b="0" i="0" dirty="0">
                <a:effectLst/>
                <a:latin typeface="Times New Roman" panose="02020603050405020304" pitchFamily="18" charset="0"/>
              </a:rPr>
              <a:t>These oral history interviews will follow the ‘Listening Rooms’ approach developed by Emma Heron (2019), setting up ‘listening booths’ in which pairs of friends or relatives are provided with a list of topics or questions (on cue cards) and asked to discuss these freely together over a period of 30 minutes to an hour. </a:t>
            </a:r>
          </a:p>
          <a:p>
            <a:r>
              <a:rPr lang="en-GB" sz="1800" dirty="0">
                <a:latin typeface="Times New Roman" panose="02020603050405020304" pitchFamily="18" charset="0"/>
              </a:rPr>
              <a:t>Interviews will be held with f</a:t>
            </a:r>
            <a:r>
              <a:rPr lang="en-GB" sz="1800" b="0" i="0" dirty="0">
                <a:effectLst/>
                <a:latin typeface="Times New Roman" panose="02020603050405020304" pitchFamily="18" charset="0"/>
              </a:rPr>
              <a:t>ormer students, their family members, teachers and school catering </a:t>
            </a:r>
            <a:r>
              <a:rPr lang="en-GB" sz="1800" b="0" i="0" dirty="0" err="1">
                <a:effectLst/>
                <a:latin typeface="Times New Roman" panose="02020603050405020304" pitchFamily="18" charset="0"/>
              </a:rPr>
              <a:t>staff.</a:t>
            </a:r>
            <a:r>
              <a:rPr lang="en-GB" sz="2000" b="0" i="0" dirty="0" err="1">
                <a:solidFill>
                  <a:srgbClr val="000000"/>
                </a:solidFill>
                <a:effectLst/>
                <a:latin typeface="Times New Roman" panose="02020603050405020304" pitchFamily="18" charset="0"/>
              </a:rPr>
              <a:t>s</a:t>
            </a:r>
            <a:r>
              <a:rPr lang="en-GB" sz="2000" b="0" i="0" dirty="0">
                <a:solidFill>
                  <a:srgbClr val="000000"/>
                </a:solidFill>
                <a:effectLst/>
                <a:latin typeface="Times New Roman" panose="02020603050405020304" pitchFamily="18" charset="0"/>
              </a:rPr>
              <a:t>) and asked to discuss these freely together over a period of 30 minutes to an hour. Together, these interviews will create a unique repository of individual and shared testimony and a valuable data set for historians and community researchers in the future. </a:t>
            </a:r>
            <a:endParaRPr lang="en-GB" dirty="0"/>
          </a:p>
          <a:p>
            <a:endParaRPr lang="en-GB" dirty="0"/>
          </a:p>
        </p:txBody>
      </p:sp>
      <p:pic>
        <p:nvPicPr>
          <p:cNvPr id="7" name="Picture 6">
            <a:extLst>
              <a:ext uri="{FF2B5EF4-FFF2-40B4-BE49-F238E27FC236}">
                <a16:creationId xmlns:a16="http://schemas.microsoft.com/office/drawing/2014/main" id="{1E84CA21-9508-3B2C-CE2B-6873C95275D1}"/>
              </a:ext>
            </a:extLst>
          </p:cNvPr>
          <p:cNvPicPr>
            <a:picLocks noChangeAspect="1"/>
          </p:cNvPicPr>
          <p:nvPr/>
        </p:nvPicPr>
        <p:blipFill>
          <a:blip r:embed="rId2"/>
          <a:stretch>
            <a:fillRect/>
          </a:stretch>
        </p:blipFill>
        <p:spPr>
          <a:xfrm>
            <a:off x="0" y="5250264"/>
            <a:ext cx="12192000" cy="1607736"/>
          </a:xfrm>
          <a:prstGeom prst="rect">
            <a:avLst/>
          </a:prstGeom>
        </p:spPr>
      </p:pic>
    </p:spTree>
    <p:extLst>
      <p:ext uri="{BB962C8B-B14F-4D97-AF65-F5344CB8AC3E}">
        <p14:creationId xmlns:p14="http://schemas.microsoft.com/office/powerpoint/2010/main" val="1982619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BB3F41-3481-41F4-8106-26D7D61A2CDD}"/>
              </a:ext>
            </a:extLst>
          </p:cNvPr>
          <p:cNvSpPr>
            <a:spLocks noGrp="1"/>
          </p:cNvSpPr>
          <p:nvPr>
            <p:ph type="title"/>
          </p:nvPr>
        </p:nvSpPr>
        <p:spPr>
          <a:xfrm>
            <a:off x="6513788" y="365125"/>
            <a:ext cx="4840010" cy="1807305"/>
          </a:xfrm>
        </p:spPr>
        <p:txBody>
          <a:bodyPr>
            <a:normAutofit/>
          </a:bodyPr>
          <a:lstStyle/>
          <a:p>
            <a:r>
              <a:rPr lang="en-GB" dirty="0"/>
              <a:t>Curation…</a:t>
            </a:r>
          </a:p>
        </p:txBody>
      </p:sp>
      <p:pic>
        <p:nvPicPr>
          <p:cNvPr id="5" name="Picture 4" descr="A person reaching for a paper on a table full of paper and sticky notes">
            <a:extLst>
              <a:ext uri="{FF2B5EF4-FFF2-40B4-BE49-F238E27FC236}">
                <a16:creationId xmlns:a16="http://schemas.microsoft.com/office/drawing/2014/main" id="{9E135350-2605-B90F-E2DF-B0E19049D8A0}"/>
              </a:ext>
            </a:extLst>
          </p:cNvPr>
          <p:cNvPicPr>
            <a:picLocks noChangeAspect="1"/>
          </p:cNvPicPr>
          <p:nvPr/>
        </p:nvPicPr>
        <p:blipFill rotWithShape="1">
          <a:blip r:embed="rId2"/>
          <a:srcRect l="19737" r="20729"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35289AC7-911A-4F7C-A7C6-DD4B347C6597}"/>
              </a:ext>
            </a:extLst>
          </p:cNvPr>
          <p:cNvSpPr>
            <a:spLocks noGrp="1"/>
          </p:cNvSpPr>
          <p:nvPr>
            <p:ph idx="1"/>
          </p:nvPr>
        </p:nvSpPr>
        <p:spPr>
          <a:xfrm>
            <a:off x="6513788" y="2333297"/>
            <a:ext cx="4840010" cy="3843666"/>
          </a:xfrm>
        </p:spPr>
        <p:txBody>
          <a:bodyPr>
            <a:normAutofit/>
          </a:bodyPr>
          <a:lstStyle/>
          <a:p>
            <a:r>
              <a:rPr lang="en-GB" sz="2000" dirty="0"/>
              <a:t>Great topic for starting a new project. </a:t>
            </a:r>
          </a:p>
          <a:p>
            <a:r>
              <a:rPr lang="en-GB" sz="2000" dirty="0"/>
              <a:t>What do we mean by curation? ‘The action or process of selecting, organizing, presenting, and looking after the items in a collection or exhibition’ (OED)</a:t>
            </a:r>
          </a:p>
          <a:p>
            <a:r>
              <a:rPr lang="en-GB" sz="2000" dirty="0"/>
              <a:t>Forces us to think about two things:</a:t>
            </a:r>
          </a:p>
          <a:p>
            <a:r>
              <a:rPr lang="en-GB" sz="2000" dirty="0"/>
              <a:t>1. My impact as a curator: how do my choices in terms of selection of sources/evidence, organisation and presentation of findings impact the research I produce? Especially as part of a multidisciplinary team.</a:t>
            </a:r>
          </a:p>
        </p:txBody>
      </p:sp>
    </p:spTree>
    <p:extLst>
      <p:ext uri="{BB962C8B-B14F-4D97-AF65-F5344CB8AC3E}">
        <p14:creationId xmlns:p14="http://schemas.microsoft.com/office/powerpoint/2010/main" val="3142368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7D6CA-A53F-B383-ACD7-96721EAD4487}"/>
              </a:ext>
            </a:extLst>
          </p:cNvPr>
          <p:cNvSpPr>
            <a:spLocks noGrp="1"/>
          </p:cNvSpPr>
          <p:nvPr>
            <p:ph type="title"/>
          </p:nvPr>
        </p:nvSpPr>
        <p:spPr>
          <a:xfrm>
            <a:off x="7963195" y="2864882"/>
            <a:ext cx="4111034" cy="3096987"/>
          </a:xfrm>
        </p:spPr>
        <p:txBody>
          <a:bodyPr vert="horz" lIns="91440" tIns="45720" rIns="91440" bIns="45720" rtlCol="0" anchor="b">
            <a:normAutofit fontScale="90000"/>
          </a:bodyPr>
          <a:lstStyle/>
          <a:p>
            <a:pPr>
              <a:lnSpc>
                <a:spcPct val="90000"/>
              </a:lnSpc>
            </a:pPr>
            <a:r>
              <a:rPr lang="en-US" sz="3300" b="1" dirty="0">
                <a:solidFill>
                  <a:schemeClr val="bg1"/>
                </a:solidFill>
              </a:rPr>
              <a:t>The School Meals Service: Past, Present – and Future?</a:t>
            </a:r>
            <a:br>
              <a:rPr lang="en-US" sz="3300" b="1" dirty="0">
                <a:solidFill>
                  <a:schemeClr val="accent1"/>
                </a:solidFill>
              </a:rPr>
            </a:br>
            <a:br>
              <a:rPr lang="en-US" sz="3300" b="1" dirty="0">
                <a:solidFill>
                  <a:schemeClr val="accent1"/>
                </a:solidFill>
              </a:rPr>
            </a:br>
            <a:r>
              <a:rPr lang="en-US" sz="2200" dirty="0"/>
              <a:t>ESRC/AHRC funded</a:t>
            </a:r>
            <a:br>
              <a:rPr lang="en-US" sz="2200" dirty="0">
                <a:effectLst/>
              </a:rPr>
            </a:br>
            <a:br>
              <a:rPr lang="en-US" sz="2200" dirty="0">
                <a:effectLst/>
              </a:rPr>
            </a:br>
            <a:br>
              <a:rPr lang="en-US" sz="2200" dirty="0">
                <a:effectLst/>
              </a:rPr>
            </a:br>
            <a:r>
              <a:rPr lang="en-US" sz="2200" dirty="0">
                <a:solidFill>
                  <a:schemeClr val="tx1"/>
                </a:solidFill>
                <a:effectLst/>
              </a:rPr>
              <a:t>- </a:t>
            </a:r>
            <a:r>
              <a:rPr lang="en-US" sz="2200" dirty="0">
                <a:effectLst/>
              </a:rPr>
              <a:t>UCL</a:t>
            </a:r>
            <a:br>
              <a:rPr lang="en-US" sz="2200" dirty="0">
                <a:effectLst/>
              </a:rPr>
            </a:br>
            <a:r>
              <a:rPr lang="en-US" sz="2200" dirty="0">
                <a:effectLst/>
              </a:rPr>
              <a:t>- University of  Wolverhampton</a:t>
            </a:r>
            <a:br>
              <a:rPr lang="en-US" sz="2200" dirty="0">
                <a:effectLst/>
              </a:rPr>
            </a:br>
            <a:r>
              <a:rPr lang="en-US" sz="2200" dirty="0">
                <a:effectLst/>
              </a:rPr>
              <a:t>- University of Sheffield</a:t>
            </a:r>
            <a:br>
              <a:rPr lang="en-US" sz="2200" dirty="0">
                <a:effectLst/>
              </a:rPr>
            </a:br>
            <a:br>
              <a:rPr lang="en-US" sz="2200" dirty="0">
                <a:effectLst/>
              </a:rPr>
            </a:br>
            <a:r>
              <a:rPr lang="en-US" sz="2200" dirty="0">
                <a:effectLst/>
              </a:rPr>
              <a:t>@ESRCSchoolMeals</a:t>
            </a:r>
            <a:endParaRPr lang="en-US" sz="2200" dirty="0"/>
          </a:p>
        </p:txBody>
      </p:sp>
      <p:pic>
        <p:nvPicPr>
          <p:cNvPr id="5" name="Content Placeholder 4">
            <a:extLst>
              <a:ext uri="{FF2B5EF4-FFF2-40B4-BE49-F238E27FC236}">
                <a16:creationId xmlns:a16="http://schemas.microsoft.com/office/drawing/2014/main" id="{F83ADFFE-B2B3-A495-B0A7-CE0AD3B2E9C7}"/>
              </a:ext>
            </a:extLst>
          </p:cNvPr>
          <p:cNvPicPr>
            <a:picLocks noGrp="1" noChangeAspect="1"/>
          </p:cNvPicPr>
          <p:nvPr>
            <p:ph idx="1"/>
          </p:nvPr>
        </p:nvPicPr>
        <p:blipFill rotWithShape="1">
          <a:blip r:embed="rId3"/>
          <a:srcRect r="7782" b="1"/>
          <a:stretch/>
        </p:blipFill>
        <p:spPr>
          <a:xfrm>
            <a:off x="761206" y="396533"/>
            <a:ext cx="5759894" cy="4493702"/>
          </a:xfrm>
          <a:prstGeom prst="rect">
            <a:avLst/>
          </a:prstGeom>
          <a:effectLst/>
        </p:spPr>
      </p:pic>
      <p:pic>
        <p:nvPicPr>
          <p:cNvPr id="1026" name="Picture 2" descr="See the source image">
            <a:extLst>
              <a:ext uri="{FF2B5EF4-FFF2-40B4-BE49-F238E27FC236}">
                <a16:creationId xmlns:a16="http://schemas.microsoft.com/office/drawing/2014/main" id="{651A54F7-20D4-17B1-FD20-5BFAD2A875E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04580" y="5627188"/>
            <a:ext cx="2637805" cy="67264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030" name="Picture 6" descr="See the source image">
            <a:extLst>
              <a:ext uri="{FF2B5EF4-FFF2-40B4-BE49-F238E27FC236}">
                <a16:creationId xmlns:a16="http://schemas.microsoft.com/office/drawing/2014/main" id="{C4461647-988E-DA9D-BFE7-EB244CAC701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667194" y="5627188"/>
            <a:ext cx="2650945" cy="669363"/>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327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5199994-21AE-49A2-BA0D-12E295989A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BB79EFEF-B355-9EDE-0751-168FC9FE2ABB}"/>
              </a:ext>
            </a:extLst>
          </p:cNvPr>
          <p:cNvPicPr>
            <a:picLocks noChangeAspect="1"/>
          </p:cNvPicPr>
          <p:nvPr/>
        </p:nvPicPr>
        <p:blipFill>
          <a:blip r:embed="rId2"/>
          <a:stretch>
            <a:fillRect/>
          </a:stretch>
        </p:blipFill>
        <p:spPr>
          <a:xfrm>
            <a:off x="838199" y="1359683"/>
            <a:ext cx="5440195" cy="4025744"/>
          </a:xfrm>
          <a:custGeom>
            <a:avLst/>
            <a:gdLst/>
            <a:ahLst/>
            <a:cxnLst/>
            <a:rect l="l" t="t" r="r" b="b"/>
            <a:pathLst>
              <a:path w="4643496" h="5550370">
                <a:moveTo>
                  <a:pt x="81586" y="0"/>
                </a:moveTo>
                <a:lnTo>
                  <a:pt x="4561910" y="0"/>
                </a:lnTo>
                <a:cubicBezTo>
                  <a:pt x="4606969" y="0"/>
                  <a:pt x="4643496" y="36527"/>
                  <a:pt x="4643496" y="81586"/>
                </a:cubicBezTo>
                <a:lnTo>
                  <a:pt x="4643496" y="5468784"/>
                </a:lnTo>
                <a:cubicBezTo>
                  <a:pt x="4643496" y="5513843"/>
                  <a:pt x="4606969" y="5550370"/>
                  <a:pt x="4561910" y="5550370"/>
                </a:cubicBezTo>
                <a:lnTo>
                  <a:pt x="81586" y="5550370"/>
                </a:lnTo>
                <a:cubicBezTo>
                  <a:pt x="36527" y="5550370"/>
                  <a:pt x="0" y="5513843"/>
                  <a:pt x="0" y="5468784"/>
                </a:cubicBezTo>
                <a:lnTo>
                  <a:pt x="0" y="81586"/>
                </a:lnTo>
                <a:cubicBezTo>
                  <a:pt x="0" y="36527"/>
                  <a:pt x="36527" y="0"/>
                  <a:pt x="81586" y="0"/>
                </a:cubicBezTo>
                <a:close/>
              </a:path>
            </a:pathLst>
          </a:custGeom>
        </p:spPr>
      </p:pic>
      <p:sp>
        <p:nvSpPr>
          <p:cNvPr id="11" name="Arc 10">
            <a:extLst>
              <a:ext uri="{FF2B5EF4-FFF2-40B4-BE49-F238E27FC236}">
                <a16:creationId xmlns:a16="http://schemas.microsoft.com/office/drawing/2014/main" id="{A2C34835-4F79-4934-B151-D68E79764C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8717845" y="3339275"/>
            <a:ext cx="2987899" cy="2987899"/>
          </a:xfrm>
          <a:prstGeom prst="arc">
            <a:avLst>
              <a:gd name="adj1" fmla="val 14441841"/>
              <a:gd name="adj2" fmla="val 0"/>
            </a:avLst>
          </a:prstGeom>
          <a:ln w="127000" cap="rnd">
            <a:solidFill>
              <a:schemeClr val="accent4">
                <a:alpha val="95000"/>
              </a:schemeClr>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7964187-52FF-151B-6B22-A9D74A8A54A4}"/>
              </a:ext>
            </a:extLst>
          </p:cNvPr>
          <p:cNvSpPr>
            <a:spLocks noGrp="1"/>
          </p:cNvSpPr>
          <p:nvPr>
            <p:ph idx="1"/>
          </p:nvPr>
        </p:nvSpPr>
        <p:spPr>
          <a:xfrm>
            <a:off x="6783074" y="1178101"/>
            <a:ext cx="4771178" cy="4388908"/>
          </a:xfrm>
        </p:spPr>
        <p:txBody>
          <a:bodyPr>
            <a:normAutofit fontScale="92500"/>
          </a:bodyPr>
          <a:lstStyle/>
          <a:p>
            <a:pPr marL="0" indent="0">
              <a:buNone/>
            </a:pPr>
            <a:r>
              <a:rPr lang="en-GB" sz="2200" dirty="0"/>
              <a:t>2. What are the ethical implications of doing this kind of research? </a:t>
            </a:r>
          </a:p>
          <a:p>
            <a:pPr marL="0" indent="0">
              <a:buNone/>
            </a:pPr>
            <a:r>
              <a:rPr lang="en-GB" sz="2200" dirty="0"/>
              <a:t>Implied by the emphasis on ‘looking after’ - literally care (Latin ‘</a:t>
            </a:r>
            <a:r>
              <a:rPr lang="en-GB" sz="2200" dirty="0" err="1"/>
              <a:t>cura</a:t>
            </a:r>
            <a:r>
              <a:rPr lang="en-GB" sz="2200" dirty="0"/>
              <a:t>’) -at the heart of the idea of curation.</a:t>
            </a:r>
          </a:p>
          <a:p>
            <a:pPr marL="0" indent="0">
              <a:buNone/>
            </a:pPr>
            <a:r>
              <a:rPr lang="en-GB" sz="2200" dirty="0"/>
              <a:t>What are the responsibilities I as a researcher have towards people in the past? </a:t>
            </a:r>
          </a:p>
          <a:p>
            <a:pPr marL="0" indent="0">
              <a:buNone/>
            </a:pPr>
            <a:r>
              <a:rPr lang="en-GB" sz="2200" dirty="0"/>
              <a:t>They might be dead themselves but close family members may still be alive. Questions of dignity?</a:t>
            </a:r>
          </a:p>
          <a:p>
            <a:pPr marL="0" indent="0">
              <a:buNone/>
            </a:pPr>
            <a:r>
              <a:rPr lang="en-GB" sz="2200" dirty="0"/>
              <a:t>What about the people interviewed for the project today? The students, teachers, parents, grandparents, catering staff? </a:t>
            </a:r>
          </a:p>
        </p:txBody>
      </p:sp>
    </p:spTree>
    <p:extLst>
      <p:ext uri="{BB962C8B-B14F-4D97-AF65-F5344CB8AC3E}">
        <p14:creationId xmlns:p14="http://schemas.microsoft.com/office/powerpoint/2010/main" val="40593277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C2F60-4C99-1EA3-17C7-DFAEED7F4F4A}"/>
              </a:ext>
            </a:extLst>
          </p:cNvPr>
          <p:cNvSpPr>
            <a:spLocks noGrp="1"/>
          </p:cNvSpPr>
          <p:nvPr>
            <p:ph type="title"/>
          </p:nvPr>
        </p:nvSpPr>
        <p:spPr>
          <a:xfrm>
            <a:off x="8200278" y="2077375"/>
            <a:ext cx="4237337" cy="2315012"/>
          </a:xfrm>
        </p:spPr>
        <p:txBody>
          <a:bodyPr vert="horz" lIns="91440" tIns="45720" rIns="91440" bIns="45720" rtlCol="0" anchor="b">
            <a:normAutofit/>
          </a:bodyPr>
          <a:lstStyle/>
          <a:p>
            <a:r>
              <a:rPr lang="en-US" sz="3000" b="1" i="0" kern="1200" dirty="0">
                <a:latin typeface="+mj-lt"/>
                <a:ea typeface="+mj-ea"/>
                <a:cs typeface="+mj-cs"/>
              </a:rPr>
              <a:t>Please do follow us on twitter</a:t>
            </a:r>
            <a:br>
              <a:rPr lang="en-US" sz="3000" b="1" i="0" kern="1200" dirty="0">
                <a:latin typeface="+mj-lt"/>
                <a:ea typeface="+mj-ea"/>
                <a:cs typeface="+mj-cs"/>
              </a:rPr>
            </a:br>
            <a:r>
              <a:rPr lang="en-US" sz="3000" b="1" i="0" kern="1200" dirty="0">
                <a:latin typeface="+mj-lt"/>
                <a:ea typeface="+mj-ea"/>
                <a:cs typeface="+mj-cs"/>
              </a:rPr>
              <a:t>@ESRCSchoolMeals!</a:t>
            </a:r>
          </a:p>
        </p:txBody>
      </p:sp>
      <p:pic>
        <p:nvPicPr>
          <p:cNvPr id="5" name="Content Placeholder 4">
            <a:extLst>
              <a:ext uri="{FF2B5EF4-FFF2-40B4-BE49-F238E27FC236}">
                <a16:creationId xmlns:a16="http://schemas.microsoft.com/office/drawing/2014/main" id="{95C9F46E-057A-0621-3B3D-AAB612864C57}"/>
              </a:ext>
            </a:extLst>
          </p:cNvPr>
          <p:cNvPicPr>
            <a:picLocks noGrp="1" noChangeAspect="1"/>
          </p:cNvPicPr>
          <p:nvPr>
            <p:ph idx="1"/>
          </p:nvPr>
        </p:nvPicPr>
        <p:blipFill>
          <a:blip r:embed="rId2"/>
          <a:stretch>
            <a:fillRect/>
          </a:stretch>
        </p:blipFill>
        <p:spPr>
          <a:xfrm>
            <a:off x="1035112" y="768425"/>
            <a:ext cx="6204919" cy="4932911"/>
          </a:xfrm>
          <a:prstGeom prst="rect">
            <a:avLst/>
          </a:prstGeom>
          <a:effectLst/>
        </p:spPr>
      </p:pic>
    </p:spTree>
    <p:extLst>
      <p:ext uri="{BB962C8B-B14F-4D97-AF65-F5344CB8AC3E}">
        <p14:creationId xmlns:p14="http://schemas.microsoft.com/office/powerpoint/2010/main" val="2611291353"/>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2DF6091-5C9B-DFDB-B655-8EF65164B545}"/>
              </a:ext>
            </a:extLst>
          </p:cNvPr>
          <p:cNvSpPr>
            <a:spLocks noGrp="1"/>
          </p:cNvSpPr>
          <p:nvPr>
            <p:ph type="title"/>
          </p:nvPr>
        </p:nvSpPr>
        <p:spPr>
          <a:xfrm>
            <a:off x="2311147" y="365760"/>
            <a:ext cx="7569706" cy="1288238"/>
          </a:xfrm>
        </p:spPr>
        <p:txBody>
          <a:bodyPr anchor="ctr">
            <a:normAutofit/>
          </a:bodyPr>
          <a:lstStyle/>
          <a:p>
            <a:pPr algn="ctr"/>
            <a:r>
              <a:rPr lang="en-GB"/>
              <a:t>Project Aims</a:t>
            </a:r>
          </a:p>
        </p:txBody>
      </p:sp>
      <p:sp>
        <p:nvSpPr>
          <p:cNvPr id="3" name="Content Placeholder 2">
            <a:extLst>
              <a:ext uri="{FF2B5EF4-FFF2-40B4-BE49-F238E27FC236}">
                <a16:creationId xmlns:a16="http://schemas.microsoft.com/office/drawing/2014/main" id="{59FB72B5-384E-71BC-DE84-E2555B4BEA01}"/>
              </a:ext>
            </a:extLst>
          </p:cNvPr>
          <p:cNvSpPr>
            <a:spLocks noGrp="1"/>
          </p:cNvSpPr>
          <p:nvPr>
            <p:ph idx="1"/>
          </p:nvPr>
        </p:nvSpPr>
        <p:spPr>
          <a:xfrm>
            <a:off x="2165569" y="1956816"/>
            <a:ext cx="7860863" cy="4024884"/>
          </a:xfrm>
        </p:spPr>
        <p:txBody>
          <a:bodyPr anchor="t">
            <a:normAutofit/>
          </a:bodyPr>
          <a:lstStyle/>
          <a:p>
            <a:r>
              <a:rPr lang="en-GB" sz="2400" b="0" i="0" dirty="0">
                <a:effectLst/>
                <a:latin typeface="Arial" panose="020B0604020202020204" pitchFamily="34" charset="0"/>
              </a:rPr>
              <a:t>To explore the aims, achievements and limitations of the UK School Meals Service (SMS) from its inception in 1906. </a:t>
            </a:r>
          </a:p>
          <a:p>
            <a:r>
              <a:rPr lang="en-GB" sz="2400" b="0" i="0" dirty="0">
                <a:effectLst/>
                <a:latin typeface="Arial" panose="020B0604020202020204" pitchFamily="34" charset="0"/>
              </a:rPr>
              <a:t>To seek to discover through a combination of historical and ethnographic approaches, the impact of the SMS on schools, communities and pupils.</a:t>
            </a:r>
          </a:p>
          <a:p>
            <a:r>
              <a:rPr lang="en-GB" sz="2400" b="0" i="0" dirty="0">
                <a:effectLst/>
                <a:latin typeface="Arial" panose="020B0604020202020204" pitchFamily="34" charset="0"/>
              </a:rPr>
              <a:t> </a:t>
            </a:r>
            <a:r>
              <a:rPr lang="en-GB" sz="2400" dirty="0">
                <a:latin typeface="Arial" panose="020B0604020202020204" pitchFamily="34" charset="0"/>
              </a:rPr>
              <a:t>To ask w</a:t>
            </a:r>
            <a:r>
              <a:rPr lang="en-GB" sz="2400" b="0" i="0" dirty="0">
                <a:effectLst/>
                <a:latin typeface="Arial" panose="020B0604020202020204" pitchFamily="34" charset="0"/>
              </a:rPr>
              <a:t>hat lessons policymakers, local authorities. schools and researchers can learn from the lived experiences of those receiving </a:t>
            </a:r>
            <a:r>
              <a:rPr lang="en-GB" sz="2400" dirty="0">
                <a:latin typeface="Arial" panose="020B0604020202020204" pitchFamily="34" charset="0"/>
              </a:rPr>
              <a:t>school meals</a:t>
            </a:r>
            <a:r>
              <a:rPr lang="en-GB" sz="2400" b="0" i="0" dirty="0">
                <a:effectLst/>
                <a:latin typeface="Arial" panose="020B0604020202020204" pitchFamily="34" charset="0"/>
              </a:rPr>
              <a:t>, teachers and catering staff, both now and in the past. </a:t>
            </a:r>
          </a:p>
        </p:txBody>
      </p:sp>
    </p:spTree>
    <p:extLst>
      <p:ext uri="{BB962C8B-B14F-4D97-AF65-F5344CB8AC3E}">
        <p14:creationId xmlns:p14="http://schemas.microsoft.com/office/powerpoint/2010/main" val="115520058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AE805-9532-489B-9D82-372C9B2CFC33}"/>
              </a:ext>
            </a:extLst>
          </p:cNvPr>
          <p:cNvSpPr>
            <a:spLocks noGrp="1"/>
          </p:cNvSpPr>
          <p:nvPr>
            <p:ph type="title"/>
          </p:nvPr>
        </p:nvSpPr>
        <p:spPr>
          <a:xfrm>
            <a:off x="522287" y="3013300"/>
            <a:ext cx="9164206" cy="831400"/>
          </a:xfrm>
        </p:spPr>
        <p:txBody>
          <a:bodyPr>
            <a:normAutofit/>
          </a:bodyPr>
          <a:lstStyle/>
          <a:p>
            <a:r>
              <a:rPr lang="en-GB" sz="4000"/>
              <a:t>Project Team</a:t>
            </a:r>
            <a:endParaRPr lang="en-GB" sz="4000" dirty="0"/>
          </a:p>
        </p:txBody>
      </p:sp>
      <p:sp>
        <p:nvSpPr>
          <p:cNvPr id="3" name="Content Placeholder 2">
            <a:extLst>
              <a:ext uri="{FF2B5EF4-FFF2-40B4-BE49-F238E27FC236}">
                <a16:creationId xmlns:a16="http://schemas.microsoft.com/office/drawing/2014/main" id="{27887583-6BBC-E7D2-D5C1-E1BA414BEBA3}"/>
              </a:ext>
            </a:extLst>
          </p:cNvPr>
          <p:cNvSpPr>
            <a:spLocks noGrp="1"/>
          </p:cNvSpPr>
          <p:nvPr>
            <p:ph idx="1"/>
          </p:nvPr>
        </p:nvSpPr>
        <p:spPr>
          <a:xfrm>
            <a:off x="759284" y="4314825"/>
            <a:ext cx="9164206" cy="2046215"/>
          </a:xfrm>
        </p:spPr>
        <p:txBody>
          <a:bodyPr>
            <a:normAutofit/>
          </a:bodyPr>
          <a:lstStyle/>
          <a:p>
            <a:pPr>
              <a:lnSpc>
                <a:spcPct val="90000"/>
              </a:lnSpc>
            </a:pPr>
            <a:r>
              <a:rPr lang="en-GB" sz="2500" dirty="0"/>
              <a:t>Prof Gary McCulloch (UCL)</a:t>
            </a:r>
          </a:p>
          <a:p>
            <a:pPr>
              <a:lnSpc>
                <a:spcPct val="90000"/>
              </a:lnSpc>
            </a:pPr>
            <a:r>
              <a:rPr lang="en-GB" sz="2500" dirty="0"/>
              <a:t>Dr </a:t>
            </a:r>
            <a:r>
              <a:rPr lang="en-GB" sz="2500" dirty="0" err="1"/>
              <a:t>Gurpinder</a:t>
            </a:r>
            <a:r>
              <a:rPr lang="en-GB" sz="2500" dirty="0"/>
              <a:t> Singh </a:t>
            </a:r>
            <a:r>
              <a:rPr lang="en-GB" sz="2500" dirty="0" err="1"/>
              <a:t>Lalli</a:t>
            </a:r>
            <a:r>
              <a:rPr lang="en-GB" sz="2500" dirty="0"/>
              <a:t> (University of Wolverhampton)</a:t>
            </a:r>
          </a:p>
          <a:p>
            <a:pPr>
              <a:lnSpc>
                <a:spcPct val="90000"/>
              </a:lnSpc>
            </a:pPr>
            <a:r>
              <a:rPr lang="en-GB" sz="2500" dirty="0"/>
              <a:t>Dr Heather Ellis (University of Sheffield)</a:t>
            </a:r>
          </a:p>
          <a:p>
            <a:pPr marL="0" indent="0">
              <a:lnSpc>
                <a:spcPct val="90000"/>
              </a:lnSpc>
              <a:buNone/>
            </a:pPr>
            <a:endParaRPr lang="en-GB" sz="1000" dirty="0"/>
          </a:p>
          <a:p>
            <a:pPr marL="0" indent="0">
              <a:lnSpc>
                <a:spcPct val="90000"/>
              </a:lnSpc>
              <a:buNone/>
            </a:pPr>
            <a:endParaRPr lang="en-GB" sz="1000" dirty="0"/>
          </a:p>
          <a:p>
            <a:pPr marL="0" indent="0">
              <a:lnSpc>
                <a:spcPct val="90000"/>
              </a:lnSpc>
              <a:buNone/>
            </a:pPr>
            <a:endParaRPr lang="en-GB" sz="1000" dirty="0"/>
          </a:p>
        </p:txBody>
      </p:sp>
      <p:pic>
        <p:nvPicPr>
          <p:cNvPr id="8" name="Picture 14" descr="Dr Heather Ellis | Education | The University of Sheffield">
            <a:extLst>
              <a:ext uri="{FF2B5EF4-FFF2-40B4-BE49-F238E27FC236}">
                <a16:creationId xmlns:a16="http://schemas.microsoft.com/office/drawing/2014/main" id="{1ECBA9D4-8950-AF7F-B481-50153541772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08077" y="661552"/>
            <a:ext cx="1630798" cy="1761102"/>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pic>
        <p:nvPicPr>
          <p:cNvPr id="2052" name="Picture 4" descr="Gary MCCULLOCH | Brian Simon Professor of History of Education | Doctor of  Philosophy | University College London, London | UCL | Department of  Humanities and Social Sciences">
            <a:extLst>
              <a:ext uri="{FF2B5EF4-FFF2-40B4-BE49-F238E27FC236}">
                <a16:creationId xmlns:a16="http://schemas.microsoft.com/office/drawing/2014/main" id="{0DF6F8E2-CEF0-3EB0-8B46-45C17A411A4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46112" y="622094"/>
            <a:ext cx="1761103" cy="1761103"/>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pic>
        <p:nvPicPr>
          <p:cNvPr id="2058" name="Picture 10" descr="Dr Gurpinder Lalli | Taste Education">
            <a:extLst>
              <a:ext uri="{FF2B5EF4-FFF2-40B4-BE49-F238E27FC236}">
                <a16:creationId xmlns:a16="http://schemas.microsoft.com/office/drawing/2014/main" id="{977358CB-F78E-6610-8FDE-A74F833E4E3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627094" y="618790"/>
            <a:ext cx="1761103" cy="1761103"/>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pic>
        <p:nvPicPr>
          <p:cNvPr id="9" name="Picture 16" descr="IOE, UCL's Faculty of Education and Society - Wikipedia">
            <a:extLst>
              <a:ext uri="{FF2B5EF4-FFF2-40B4-BE49-F238E27FC236}">
                <a16:creationId xmlns:a16="http://schemas.microsoft.com/office/drawing/2014/main" id="{D151D8E4-4C36-A09F-ED2F-F6B63435894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64197" y="1320671"/>
            <a:ext cx="2281670" cy="110198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5D818E63-8332-A700-80AD-C49649069D58}"/>
              </a:ext>
            </a:extLst>
          </p:cNvPr>
          <p:cNvPicPr>
            <a:picLocks noChangeAspect="1"/>
          </p:cNvPicPr>
          <p:nvPr/>
        </p:nvPicPr>
        <p:blipFill>
          <a:blip r:embed="rId7"/>
          <a:stretch>
            <a:fillRect/>
          </a:stretch>
        </p:blipFill>
        <p:spPr>
          <a:xfrm>
            <a:off x="9764197" y="3429000"/>
            <a:ext cx="2258706" cy="1101983"/>
          </a:xfrm>
          <a:prstGeom prst="rect">
            <a:avLst/>
          </a:prstGeom>
        </p:spPr>
      </p:pic>
      <p:pic>
        <p:nvPicPr>
          <p:cNvPr id="13" name="Picture 12">
            <a:extLst>
              <a:ext uri="{FF2B5EF4-FFF2-40B4-BE49-F238E27FC236}">
                <a16:creationId xmlns:a16="http://schemas.microsoft.com/office/drawing/2014/main" id="{46D89E88-016B-2A06-DAF5-A81484EDD525}"/>
              </a:ext>
            </a:extLst>
          </p:cNvPr>
          <p:cNvPicPr>
            <a:picLocks noChangeAspect="1"/>
          </p:cNvPicPr>
          <p:nvPr/>
        </p:nvPicPr>
        <p:blipFill>
          <a:blip r:embed="rId8"/>
          <a:stretch>
            <a:fillRect/>
          </a:stretch>
        </p:blipFill>
        <p:spPr>
          <a:xfrm>
            <a:off x="9787160" y="2554319"/>
            <a:ext cx="2235743" cy="676920"/>
          </a:xfrm>
          <a:prstGeom prst="rect">
            <a:avLst/>
          </a:prstGeom>
        </p:spPr>
      </p:pic>
    </p:spTree>
    <p:extLst>
      <p:ext uri="{BB962C8B-B14F-4D97-AF65-F5344CB8AC3E}">
        <p14:creationId xmlns:p14="http://schemas.microsoft.com/office/powerpoint/2010/main" val="1273591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38EC5-9E33-CE57-731D-F0B6920AFE24}"/>
              </a:ext>
            </a:extLst>
          </p:cNvPr>
          <p:cNvSpPr>
            <a:spLocks noGrp="1"/>
          </p:cNvSpPr>
          <p:nvPr>
            <p:ph type="title"/>
          </p:nvPr>
        </p:nvSpPr>
        <p:spPr>
          <a:xfrm>
            <a:off x="6979314" y="1396289"/>
            <a:ext cx="4375586" cy="1325563"/>
          </a:xfrm>
        </p:spPr>
        <p:txBody>
          <a:bodyPr vert="horz" lIns="91440" tIns="45720" rIns="91440" bIns="45720" rtlCol="0" anchor="ctr">
            <a:normAutofit/>
          </a:bodyPr>
          <a:lstStyle/>
          <a:p>
            <a:r>
              <a:rPr lang="en-US" kern="1200">
                <a:solidFill>
                  <a:schemeClr val="tx1"/>
                </a:solidFill>
                <a:latin typeface="+mj-lt"/>
                <a:ea typeface="+mj-ea"/>
                <a:cs typeface="+mj-cs"/>
              </a:rPr>
              <a:t>Project Partners</a:t>
            </a:r>
          </a:p>
        </p:txBody>
      </p:sp>
      <p:sp>
        <p:nvSpPr>
          <p:cNvPr id="3091" name="Freeform: Shape 3082">
            <a:extLst>
              <a:ext uri="{FF2B5EF4-FFF2-40B4-BE49-F238E27FC236}">
                <a16:creationId xmlns:a16="http://schemas.microsoft.com/office/drawing/2014/main" id="{0ED52484-C939-4951-85D6-79046BBC64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67397" cy="3481744"/>
          </a:xfrm>
          <a:custGeom>
            <a:avLst/>
            <a:gdLst>
              <a:gd name="connsiteX0" fmla="*/ 0 w 4067397"/>
              <a:gd name="connsiteY0" fmla="*/ 0 h 3481744"/>
              <a:gd name="connsiteX1" fmla="*/ 3741230 w 4067397"/>
              <a:gd name="connsiteY1" fmla="*/ 0 h 3481744"/>
              <a:gd name="connsiteX2" fmla="*/ 3789282 w 4067397"/>
              <a:gd name="connsiteY2" fmla="*/ 79096 h 3481744"/>
              <a:gd name="connsiteX3" fmla="*/ 4067397 w 4067397"/>
              <a:gd name="connsiteY3" fmla="*/ 1177456 h 3481744"/>
              <a:gd name="connsiteX4" fmla="*/ 1763109 w 4067397"/>
              <a:gd name="connsiteY4" fmla="*/ 3481744 h 3481744"/>
              <a:gd name="connsiteX5" fmla="*/ 133731 w 4067397"/>
              <a:gd name="connsiteY5" fmla="*/ 2806834 h 3481744"/>
              <a:gd name="connsiteX6" fmla="*/ 0 w 4067397"/>
              <a:gd name="connsiteY6" fmla="*/ 2659692 h 3481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67397" h="3481744">
                <a:moveTo>
                  <a:pt x="0" y="0"/>
                </a:moveTo>
                <a:lnTo>
                  <a:pt x="3741230" y="0"/>
                </a:lnTo>
                <a:lnTo>
                  <a:pt x="3789282" y="79096"/>
                </a:lnTo>
                <a:cubicBezTo>
                  <a:pt x="3966649" y="405598"/>
                  <a:pt x="4067397" y="779761"/>
                  <a:pt x="4067397" y="1177456"/>
                </a:cubicBezTo>
                <a:cubicBezTo>
                  <a:pt x="4067397" y="2450079"/>
                  <a:pt x="3035732" y="3481744"/>
                  <a:pt x="1763109" y="3481744"/>
                </a:cubicBezTo>
                <a:cubicBezTo>
                  <a:pt x="1126798" y="3481744"/>
                  <a:pt x="550726" y="3223828"/>
                  <a:pt x="133731" y="2806834"/>
                </a:cubicBezTo>
                <a:lnTo>
                  <a:pt x="0" y="2659692"/>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92" name="Oval 3084">
            <a:extLst>
              <a:ext uri="{FF2B5EF4-FFF2-40B4-BE49-F238E27FC236}">
                <a16:creationId xmlns:a16="http://schemas.microsoft.com/office/drawing/2014/main" id="{123AC743-1CAC-4594-8F81-8E5C1E45B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5804" y="452999"/>
            <a:ext cx="2020824" cy="202082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4" name="Picture 2" descr="Dr Jason O'Rourke | Taste Education">
            <a:extLst>
              <a:ext uri="{FF2B5EF4-FFF2-40B4-BE49-F238E27FC236}">
                <a16:creationId xmlns:a16="http://schemas.microsoft.com/office/drawing/2014/main" id="{A7B7EE85-B826-A2C8-A598-2DCE3A1A013B}"/>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9" b="1258"/>
          <a:stretch/>
        </p:blipFill>
        <p:spPr bwMode="auto">
          <a:xfrm>
            <a:off x="4700396" y="617591"/>
            <a:ext cx="1691640" cy="1691640"/>
          </a:xfrm>
          <a:custGeom>
            <a:avLst/>
            <a:gdLst/>
            <a:ahLst/>
            <a:cxnLst/>
            <a:rect l="l" t="t" r="r" b="b"/>
            <a:pathLst>
              <a:path w="1645920" h="1645920">
                <a:moveTo>
                  <a:pt x="822960" y="0"/>
                </a:moveTo>
                <a:cubicBezTo>
                  <a:pt x="1277468" y="0"/>
                  <a:pt x="1645920" y="368452"/>
                  <a:pt x="1645920" y="822960"/>
                </a:cubicBezTo>
                <a:cubicBezTo>
                  <a:pt x="1645920" y="1277468"/>
                  <a:pt x="1277468" y="1645920"/>
                  <a:pt x="822960" y="1645920"/>
                </a:cubicBezTo>
                <a:cubicBezTo>
                  <a:pt x="368452" y="1645920"/>
                  <a:pt x="0" y="1277468"/>
                  <a:pt x="0" y="822960"/>
                </a:cubicBezTo>
                <a:cubicBezTo>
                  <a:pt x="0" y="368452"/>
                  <a:pt x="368452" y="0"/>
                  <a:pt x="822960" y="0"/>
                </a:cubicBezTo>
                <a:close/>
              </a:path>
            </a:pathLst>
          </a:custGeom>
          <a:noFill/>
          <a:extLst>
            <a:ext uri="{909E8E84-426E-40DD-AFC4-6F175D3DCCD1}">
              <a14:hiddenFill xmlns:a14="http://schemas.microsoft.com/office/drawing/2010/main">
                <a:solidFill>
                  <a:srgbClr val="FFFFFF"/>
                </a:solidFill>
              </a14:hiddenFill>
            </a:ext>
          </a:extLst>
        </p:spPr>
      </p:pic>
      <p:sp>
        <p:nvSpPr>
          <p:cNvPr id="3093" name="Freeform: Shape 3086">
            <a:extLst>
              <a:ext uri="{FF2B5EF4-FFF2-40B4-BE49-F238E27FC236}">
                <a16:creationId xmlns:a16="http://schemas.microsoft.com/office/drawing/2014/main" id="{3DF8EA8C-4EAB-49EE-BBAB-78BE910D2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041056"/>
            <a:ext cx="3216344" cy="2816945"/>
          </a:xfrm>
          <a:custGeom>
            <a:avLst/>
            <a:gdLst>
              <a:gd name="connsiteX0" fmla="*/ 1360112 w 3216344"/>
              <a:gd name="connsiteY0" fmla="*/ 0 h 2816945"/>
              <a:gd name="connsiteX1" fmla="*/ 3216344 w 3216344"/>
              <a:gd name="connsiteY1" fmla="*/ 1856232 h 2816945"/>
              <a:gd name="connsiteX2" fmla="*/ 2992307 w 3216344"/>
              <a:gd name="connsiteY2" fmla="*/ 2741023 h 2816945"/>
              <a:gd name="connsiteX3" fmla="*/ 2946183 w 3216344"/>
              <a:gd name="connsiteY3" fmla="*/ 2816945 h 2816945"/>
              <a:gd name="connsiteX4" fmla="*/ 0 w 3216344"/>
              <a:gd name="connsiteY4" fmla="*/ 2816945 h 2816945"/>
              <a:gd name="connsiteX5" fmla="*/ 0 w 3216344"/>
              <a:gd name="connsiteY5" fmla="*/ 596005 h 2816945"/>
              <a:gd name="connsiteX6" fmla="*/ 47558 w 3216344"/>
              <a:gd name="connsiteY6" fmla="*/ 543678 h 2816945"/>
              <a:gd name="connsiteX7" fmla="*/ 1360112 w 3216344"/>
              <a:gd name="connsiteY7" fmla="*/ 0 h 2816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6344" h="2816945">
                <a:moveTo>
                  <a:pt x="1360112" y="0"/>
                </a:moveTo>
                <a:cubicBezTo>
                  <a:pt x="2385281" y="0"/>
                  <a:pt x="3216344" y="831063"/>
                  <a:pt x="3216344" y="1856232"/>
                </a:cubicBezTo>
                <a:cubicBezTo>
                  <a:pt x="3216344" y="2176598"/>
                  <a:pt x="3135186" y="2478007"/>
                  <a:pt x="2992307" y="2741023"/>
                </a:cubicBezTo>
                <a:lnTo>
                  <a:pt x="2946183" y="2816945"/>
                </a:lnTo>
                <a:lnTo>
                  <a:pt x="0" y="2816945"/>
                </a:lnTo>
                <a:lnTo>
                  <a:pt x="0" y="596005"/>
                </a:lnTo>
                <a:lnTo>
                  <a:pt x="47558" y="543678"/>
                </a:lnTo>
                <a:cubicBezTo>
                  <a:pt x="383470" y="207766"/>
                  <a:pt x="847528" y="0"/>
                  <a:pt x="1360112"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94" name="Oval 3088">
            <a:extLst>
              <a:ext uri="{FF2B5EF4-FFF2-40B4-BE49-F238E27FC236}">
                <a16:creationId xmlns:a16="http://schemas.microsoft.com/office/drawing/2014/main" id="{9973AF05-1CBD-4B57-BB0F-EAEF9F8FB6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0935" y="2871982"/>
            <a:ext cx="2834640" cy="2834640"/>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B5CB8C0C-197C-0211-BFA7-9F0F7F232A77}"/>
              </a:ext>
            </a:extLst>
          </p:cNvPr>
          <p:cNvPicPr>
            <a:picLocks noChangeAspect="1"/>
          </p:cNvPicPr>
          <p:nvPr/>
        </p:nvPicPr>
        <p:blipFill rotWithShape="1">
          <a:blip r:embed="rId3"/>
          <a:srcRect l="30002" r="29767" b="-2"/>
          <a:stretch/>
        </p:blipFill>
        <p:spPr>
          <a:xfrm>
            <a:off x="3545527" y="3036574"/>
            <a:ext cx="2505456" cy="2505456"/>
          </a:xfrm>
          <a:custGeom>
            <a:avLst/>
            <a:gdLst/>
            <a:ahLst/>
            <a:cxnLst/>
            <a:rect l="l" t="t" r="r" b="b"/>
            <a:pathLst>
              <a:path w="2505456" h="2505456">
                <a:moveTo>
                  <a:pt x="1252728" y="0"/>
                </a:moveTo>
                <a:cubicBezTo>
                  <a:pt x="1944591" y="0"/>
                  <a:pt x="2505456" y="560865"/>
                  <a:pt x="2505456" y="1252728"/>
                </a:cubicBezTo>
                <a:cubicBezTo>
                  <a:pt x="2505456" y="1944591"/>
                  <a:pt x="1944591" y="2505456"/>
                  <a:pt x="1252728" y="2505456"/>
                </a:cubicBezTo>
                <a:cubicBezTo>
                  <a:pt x="560865" y="2505456"/>
                  <a:pt x="0" y="1944591"/>
                  <a:pt x="0" y="1252728"/>
                </a:cubicBezTo>
                <a:cubicBezTo>
                  <a:pt x="0" y="560865"/>
                  <a:pt x="560865" y="0"/>
                  <a:pt x="1252728" y="0"/>
                </a:cubicBezTo>
                <a:close/>
              </a:path>
            </a:pathLst>
          </a:custGeom>
        </p:spPr>
      </p:pic>
      <p:pic>
        <p:nvPicPr>
          <p:cNvPr id="3076" name="Picture 4" descr="Changing food education in the UK | Taste Education">
            <a:extLst>
              <a:ext uri="{FF2B5EF4-FFF2-40B4-BE49-F238E27FC236}">
                <a16:creationId xmlns:a16="http://schemas.microsoft.com/office/drawing/2014/main" id="{8C142EDB-362B-E771-8253-7A5A79664C8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636" r="22502"/>
          <a:stretch/>
        </p:blipFill>
        <p:spPr bwMode="auto">
          <a:xfrm>
            <a:off x="20" y="10"/>
            <a:ext cx="3904480" cy="3318836"/>
          </a:xfrm>
          <a:custGeom>
            <a:avLst/>
            <a:gdLst/>
            <a:ahLst/>
            <a:cxnLst/>
            <a:rect l="l" t="t" r="r" b="b"/>
            <a:pathLst>
              <a:path w="3904500" h="3318846">
                <a:moveTo>
                  <a:pt x="0" y="0"/>
                </a:moveTo>
                <a:lnTo>
                  <a:pt x="3550823" y="0"/>
                </a:lnTo>
                <a:lnTo>
                  <a:pt x="3646046" y="156742"/>
                </a:lnTo>
                <a:cubicBezTo>
                  <a:pt x="3810874" y="460163"/>
                  <a:pt x="3904500" y="807876"/>
                  <a:pt x="3904500" y="1177456"/>
                </a:cubicBezTo>
                <a:cubicBezTo>
                  <a:pt x="3904500" y="2360113"/>
                  <a:pt x="2945767" y="3318846"/>
                  <a:pt x="1763110" y="3318846"/>
                </a:cubicBezTo>
                <a:cubicBezTo>
                  <a:pt x="1097866" y="3318846"/>
                  <a:pt x="503472" y="3015497"/>
                  <a:pt x="110709" y="2539579"/>
                </a:cubicBezTo>
                <a:lnTo>
                  <a:pt x="0" y="2391530"/>
                </a:lnTo>
                <a:close/>
              </a:path>
            </a:pathLst>
          </a:custGeom>
          <a:noFill/>
          <a:extLst>
            <a:ext uri="{909E8E84-426E-40DD-AFC4-6F175D3DCCD1}">
              <a14:hiddenFill xmlns:a14="http://schemas.microsoft.com/office/drawing/2010/main">
                <a:solidFill>
                  <a:srgbClr val="FFFFFF"/>
                </a:solidFill>
              </a14:hiddenFill>
            </a:ext>
          </a:extLst>
        </p:spPr>
      </p:pic>
      <p:pic>
        <p:nvPicPr>
          <p:cNvPr id="3078" name="Picture 6" descr="Soil Association (@SoilAssociation) / Twitter">
            <a:extLst>
              <a:ext uri="{FF2B5EF4-FFF2-40B4-BE49-F238E27FC236}">
                <a16:creationId xmlns:a16="http://schemas.microsoft.com/office/drawing/2014/main" id="{30159B90-2144-664A-4BE2-BE14F504A2E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6196" r="-2" b="6774"/>
          <a:stretch/>
        </p:blipFill>
        <p:spPr bwMode="auto">
          <a:xfrm>
            <a:off x="1" y="4207014"/>
            <a:ext cx="3050387" cy="2654675"/>
          </a:xfrm>
          <a:custGeom>
            <a:avLst/>
            <a:gdLst/>
            <a:ahLst/>
            <a:cxnLst/>
            <a:rect l="l" t="t" r="r" b="b"/>
            <a:pathLst>
              <a:path w="3050387" h="2654675">
                <a:moveTo>
                  <a:pt x="1360112" y="0"/>
                </a:moveTo>
                <a:cubicBezTo>
                  <a:pt x="2293625" y="0"/>
                  <a:pt x="3050387" y="756762"/>
                  <a:pt x="3050387" y="1690275"/>
                </a:cubicBezTo>
                <a:cubicBezTo>
                  <a:pt x="3050387" y="2040343"/>
                  <a:pt x="2943967" y="2365554"/>
                  <a:pt x="2761715" y="2635324"/>
                </a:cubicBezTo>
                <a:lnTo>
                  <a:pt x="2747244" y="2654675"/>
                </a:lnTo>
                <a:lnTo>
                  <a:pt x="0" y="2654675"/>
                </a:lnTo>
                <a:lnTo>
                  <a:pt x="0" y="689742"/>
                </a:lnTo>
                <a:lnTo>
                  <a:pt x="55814" y="615103"/>
                </a:lnTo>
                <a:cubicBezTo>
                  <a:pt x="365835" y="239445"/>
                  <a:pt x="835011" y="0"/>
                  <a:pt x="1360112" y="0"/>
                </a:cubicBezTo>
                <a:close/>
              </a:path>
            </a:pathLst>
          </a:cu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D62148E-47A9-FC95-1C50-E463B80156E3}"/>
              </a:ext>
            </a:extLst>
          </p:cNvPr>
          <p:cNvSpPr txBox="1"/>
          <p:nvPr/>
        </p:nvSpPr>
        <p:spPr>
          <a:xfrm>
            <a:off x="6979313" y="2871982"/>
            <a:ext cx="4375579" cy="3100193"/>
          </a:xfrm>
          <a:prstGeom prst="rect">
            <a:avLst/>
          </a:prstGeom>
        </p:spPr>
        <p:txBody>
          <a:bodyPr vert="horz" lIns="91440" tIns="45720" rIns="91440" bIns="45720" rtlCol="0" anchor="t">
            <a:normAutofit/>
          </a:bodyPr>
          <a:lstStyle/>
          <a:p>
            <a:pPr indent="-228600" defTabSz="914400">
              <a:lnSpc>
                <a:spcPct val="90000"/>
              </a:lnSpc>
              <a:spcBef>
                <a:spcPts val="1000"/>
              </a:spcBef>
              <a:buClr>
                <a:schemeClr val="bg2">
                  <a:lumMod val="40000"/>
                  <a:lumOff val="60000"/>
                </a:schemeClr>
              </a:buClr>
              <a:buSzPct val="80000"/>
              <a:buFont typeface="Arial" panose="020B0604020202020204" pitchFamily="34" charset="0"/>
              <a:buChar char="•"/>
            </a:pPr>
            <a:r>
              <a:rPr lang="en-US" sz="2500" dirty="0"/>
              <a:t>Dr Jason O’Rourke, Headteacher      </a:t>
            </a:r>
            <a:r>
              <a:rPr lang="en-US" sz="2500" dirty="0" err="1"/>
              <a:t>Washingborough</a:t>
            </a:r>
            <a:r>
              <a:rPr lang="en-US" sz="2500" dirty="0"/>
              <a:t> Academy, Lincoln</a:t>
            </a:r>
          </a:p>
          <a:p>
            <a:pPr indent="-228600" defTabSz="914400">
              <a:lnSpc>
                <a:spcPct val="90000"/>
              </a:lnSpc>
              <a:spcBef>
                <a:spcPts val="1000"/>
              </a:spcBef>
              <a:buClr>
                <a:schemeClr val="bg2">
                  <a:lumMod val="40000"/>
                  <a:lumOff val="60000"/>
                </a:schemeClr>
              </a:buClr>
              <a:buSzPct val="80000"/>
              <a:buFont typeface="Arial" panose="020B0604020202020204" pitchFamily="34" charset="0"/>
              <a:buChar char="•"/>
            </a:pPr>
            <a:r>
              <a:rPr lang="en-US" sz="2500" dirty="0"/>
              <a:t>Taste Education</a:t>
            </a:r>
          </a:p>
          <a:p>
            <a:pPr indent="-228600" defTabSz="914400">
              <a:lnSpc>
                <a:spcPct val="90000"/>
              </a:lnSpc>
              <a:spcBef>
                <a:spcPts val="1000"/>
              </a:spcBef>
              <a:buClr>
                <a:schemeClr val="bg2">
                  <a:lumMod val="40000"/>
                  <a:lumOff val="60000"/>
                </a:schemeClr>
              </a:buClr>
              <a:buSzPct val="80000"/>
              <a:buFont typeface="Arial" panose="020B0604020202020204" pitchFamily="34" charset="0"/>
              <a:buChar char="•"/>
            </a:pPr>
            <a:r>
              <a:rPr lang="en-US" sz="2500" dirty="0"/>
              <a:t>Soil Association</a:t>
            </a:r>
          </a:p>
          <a:p>
            <a:pPr indent="-228600" defTabSz="914400">
              <a:lnSpc>
                <a:spcPct val="90000"/>
              </a:lnSpc>
              <a:spcBef>
                <a:spcPts val="1000"/>
              </a:spcBef>
              <a:buClr>
                <a:schemeClr val="bg2">
                  <a:lumMod val="40000"/>
                  <a:lumOff val="60000"/>
                </a:schemeClr>
              </a:buClr>
              <a:buSzPct val="80000"/>
              <a:buFont typeface="Arial" panose="020B0604020202020204" pitchFamily="34" charset="0"/>
              <a:buChar char="•"/>
            </a:pPr>
            <a:r>
              <a:rPr lang="en-US" sz="2500" dirty="0"/>
              <a:t>APPG School Food</a:t>
            </a:r>
          </a:p>
          <a:p>
            <a:pPr indent="-228600" defTabSz="914400">
              <a:lnSpc>
                <a:spcPct val="90000"/>
              </a:lnSpc>
              <a:spcBef>
                <a:spcPts val="1000"/>
              </a:spcBef>
              <a:buClr>
                <a:schemeClr val="bg2">
                  <a:lumMod val="40000"/>
                  <a:lumOff val="60000"/>
                </a:schemeClr>
              </a:buClr>
              <a:buSzPct val="80000"/>
              <a:buFont typeface="Arial" panose="020B0604020202020204" pitchFamily="34" charset="0"/>
              <a:buChar char="•"/>
            </a:pPr>
            <a:endParaRPr lang="en-US" dirty="0"/>
          </a:p>
          <a:p>
            <a:pPr indent="-228600" defTabSz="914400">
              <a:lnSpc>
                <a:spcPct val="90000"/>
              </a:lnSpc>
              <a:spcBef>
                <a:spcPts val="1000"/>
              </a:spcBef>
              <a:buClr>
                <a:schemeClr val="bg2">
                  <a:lumMod val="40000"/>
                  <a:lumOff val="60000"/>
                </a:schemeClr>
              </a:buClr>
              <a:buSzPct val="80000"/>
              <a:buFont typeface="Arial" panose="020B0604020202020204" pitchFamily="34" charset="0"/>
              <a:buChar char="•"/>
            </a:pPr>
            <a:endParaRPr lang="en-US" dirty="0"/>
          </a:p>
          <a:p>
            <a:pPr indent="-228600" defTabSz="914400">
              <a:lnSpc>
                <a:spcPct val="90000"/>
              </a:lnSpc>
              <a:spcBef>
                <a:spcPts val="1000"/>
              </a:spcBef>
              <a:buClr>
                <a:schemeClr val="bg2">
                  <a:lumMod val="40000"/>
                  <a:lumOff val="60000"/>
                </a:schemeClr>
              </a:buClr>
              <a:buSzPct val="80000"/>
              <a:buFont typeface="Arial" panose="020B0604020202020204" pitchFamily="34" charset="0"/>
              <a:buChar char="•"/>
            </a:pPr>
            <a:endParaRPr lang="en-US" dirty="0"/>
          </a:p>
        </p:txBody>
      </p:sp>
      <p:sp>
        <p:nvSpPr>
          <p:cNvPr id="4" name="Content Placeholder 2">
            <a:extLst>
              <a:ext uri="{FF2B5EF4-FFF2-40B4-BE49-F238E27FC236}">
                <a16:creationId xmlns:a16="http://schemas.microsoft.com/office/drawing/2014/main" id="{2B5A7B9B-D6AD-CA44-BB3D-05E1396A174D}"/>
              </a:ext>
            </a:extLst>
          </p:cNvPr>
          <p:cNvSpPr txBox="1">
            <a:spLocks/>
          </p:cNvSpPr>
          <p:nvPr/>
        </p:nvSpPr>
        <p:spPr>
          <a:xfrm>
            <a:off x="1170968" y="2052918"/>
            <a:ext cx="8946541" cy="419548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endParaRPr lang="en-GB" dirty="0"/>
          </a:p>
        </p:txBody>
      </p:sp>
    </p:spTree>
    <p:extLst>
      <p:ext uri="{BB962C8B-B14F-4D97-AF65-F5344CB8AC3E}">
        <p14:creationId xmlns:p14="http://schemas.microsoft.com/office/powerpoint/2010/main" val="2012791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F9FA4-B3AE-0FE9-C079-C40B1E1E0D4B}"/>
              </a:ext>
            </a:extLst>
          </p:cNvPr>
          <p:cNvSpPr>
            <a:spLocks noGrp="1"/>
          </p:cNvSpPr>
          <p:nvPr>
            <p:ph type="title"/>
          </p:nvPr>
        </p:nvSpPr>
        <p:spPr>
          <a:xfrm>
            <a:off x="801098" y="1396289"/>
            <a:ext cx="4624342" cy="1325563"/>
          </a:xfrm>
        </p:spPr>
        <p:txBody>
          <a:bodyPr vert="horz" lIns="91440" tIns="45720" rIns="91440" bIns="45720" rtlCol="0" anchor="ctr">
            <a:normAutofit/>
          </a:bodyPr>
          <a:lstStyle/>
          <a:p>
            <a:r>
              <a:rPr lang="en-US" kern="1200" dirty="0">
                <a:solidFill>
                  <a:schemeClr val="tx1"/>
                </a:solidFill>
                <a:latin typeface="+mj-lt"/>
                <a:ea typeface="+mj-ea"/>
                <a:cs typeface="+mj-cs"/>
              </a:rPr>
              <a:t>Partner Schools</a:t>
            </a:r>
          </a:p>
        </p:txBody>
      </p:sp>
      <p:sp>
        <p:nvSpPr>
          <p:cNvPr id="4125" name="Oval 4124">
            <a:extLst>
              <a:ext uri="{FF2B5EF4-FFF2-40B4-BE49-F238E27FC236}">
                <a16:creationId xmlns:a16="http://schemas.microsoft.com/office/drawing/2014/main" id="{07977D39-626F-40D7-B00F-16E02602D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495" y="197110"/>
            <a:ext cx="2020824" cy="202082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98" name="Picture 2" descr="Woodmansterne School by Peter Taylor Associates Ltd">
            <a:extLst>
              <a:ext uri="{FF2B5EF4-FFF2-40B4-BE49-F238E27FC236}">
                <a16:creationId xmlns:a16="http://schemas.microsoft.com/office/drawing/2014/main" id="{0BF972B1-406F-DBD8-BE88-21109AC4D8E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3127" r="20871" b="-3"/>
          <a:stretch/>
        </p:blipFill>
        <p:spPr bwMode="auto">
          <a:xfrm>
            <a:off x="5680087" y="361702"/>
            <a:ext cx="1691640" cy="1691640"/>
          </a:xfrm>
          <a:custGeom>
            <a:avLst/>
            <a:gdLst/>
            <a:ahLst/>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954CA25-9EC8-CA5A-0DEC-2EA71C550AA8}"/>
              </a:ext>
            </a:extLst>
          </p:cNvPr>
          <p:cNvSpPr txBox="1"/>
          <p:nvPr/>
        </p:nvSpPr>
        <p:spPr>
          <a:xfrm>
            <a:off x="805543" y="2871982"/>
            <a:ext cx="4558309" cy="3181684"/>
          </a:xfrm>
          <a:prstGeom prst="rect">
            <a:avLst/>
          </a:prstGeom>
        </p:spPr>
        <p:txBody>
          <a:bodyPr vert="horz" lIns="91440" tIns="45720" rIns="91440" bIns="45720" rtlCol="0" anchor="t">
            <a:normAutofit fontScale="85000" lnSpcReduction="10000"/>
          </a:bodyPr>
          <a:lstStyle/>
          <a:p>
            <a:pPr indent="-228600" defTabSz="914400">
              <a:lnSpc>
                <a:spcPct val="90000"/>
              </a:lnSpc>
              <a:spcBef>
                <a:spcPts val="1000"/>
              </a:spcBef>
              <a:buClr>
                <a:schemeClr val="bg2">
                  <a:lumMod val="40000"/>
                  <a:lumOff val="60000"/>
                </a:schemeClr>
              </a:buClr>
              <a:buSzPct val="80000"/>
              <a:buFont typeface="Arial" panose="020B0604020202020204" pitchFamily="34" charset="0"/>
              <a:buChar char="•"/>
            </a:pPr>
            <a:r>
              <a:rPr lang="en-US" sz="2500" dirty="0" err="1"/>
              <a:t>Woodmansterne</a:t>
            </a:r>
            <a:r>
              <a:rPr lang="en-US" sz="2500" dirty="0"/>
              <a:t> Primary School, </a:t>
            </a:r>
            <a:r>
              <a:rPr lang="en-US" sz="2500" dirty="0" err="1"/>
              <a:t>Streatham</a:t>
            </a:r>
            <a:endParaRPr lang="en-US" sz="2500" dirty="0"/>
          </a:p>
          <a:p>
            <a:pPr indent="-228600" defTabSz="914400">
              <a:lnSpc>
                <a:spcPct val="90000"/>
              </a:lnSpc>
              <a:spcBef>
                <a:spcPts val="1000"/>
              </a:spcBef>
              <a:buClr>
                <a:schemeClr val="bg2">
                  <a:lumMod val="40000"/>
                  <a:lumOff val="60000"/>
                </a:schemeClr>
              </a:buClr>
              <a:buSzPct val="80000"/>
              <a:buFont typeface="Arial" panose="020B0604020202020204" pitchFamily="34" charset="0"/>
              <a:buChar char="•"/>
            </a:pPr>
            <a:endParaRPr lang="en-US" sz="2500" dirty="0"/>
          </a:p>
          <a:p>
            <a:pPr indent="-228600" defTabSz="914400">
              <a:lnSpc>
                <a:spcPct val="90000"/>
              </a:lnSpc>
              <a:spcBef>
                <a:spcPts val="1000"/>
              </a:spcBef>
              <a:buClr>
                <a:schemeClr val="bg2">
                  <a:lumMod val="40000"/>
                  <a:lumOff val="60000"/>
                </a:schemeClr>
              </a:buClr>
              <a:buSzPct val="80000"/>
              <a:buFont typeface="Arial" panose="020B0604020202020204" pitchFamily="34" charset="0"/>
              <a:buChar char="•"/>
            </a:pPr>
            <a:r>
              <a:rPr lang="en-US" sz="2500" dirty="0"/>
              <a:t>Field Lane Primary School, Bradford </a:t>
            </a:r>
          </a:p>
          <a:p>
            <a:pPr indent="-228600" defTabSz="914400">
              <a:lnSpc>
                <a:spcPct val="90000"/>
              </a:lnSpc>
              <a:spcBef>
                <a:spcPts val="1000"/>
              </a:spcBef>
              <a:buClr>
                <a:schemeClr val="bg2">
                  <a:lumMod val="40000"/>
                  <a:lumOff val="60000"/>
                </a:schemeClr>
              </a:buClr>
              <a:buSzPct val="80000"/>
              <a:buFont typeface="Arial" panose="020B0604020202020204" pitchFamily="34" charset="0"/>
              <a:buChar char="•"/>
            </a:pPr>
            <a:endParaRPr lang="en-US" sz="2500" dirty="0"/>
          </a:p>
          <a:p>
            <a:pPr indent="-228600" defTabSz="914400">
              <a:lnSpc>
                <a:spcPct val="90000"/>
              </a:lnSpc>
              <a:spcBef>
                <a:spcPts val="1000"/>
              </a:spcBef>
              <a:buClr>
                <a:schemeClr val="bg2">
                  <a:lumMod val="40000"/>
                  <a:lumOff val="60000"/>
                </a:schemeClr>
              </a:buClr>
              <a:buSzPct val="80000"/>
              <a:buFont typeface="Arial" panose="020B0604020202020204" pitchFamily="34" charset="0"/>
              <a:buChar char="•"/>
            </a:pPr>
            <a:r>
              <a:rPr lang="en-US" sz="2500" dirty="0" err="1">
                <a:effectLst/>
              </a:rPr>
              <a:t>Cadder</a:t>
            </a:r>
            <a:r>
              <a:rPr lang="en-US" sz="2500" dirty="0">
                <a:effectLst/>
              </a:rPr>
              <a:t> Primary School, Glasgow</a:t>
            </a:r>
          </a:p>
          <a:p>
            <a:pPr indent="-228600" defTabSz="914400">
              <a:lnSpc>
                <a:spcPct val="90000"/>
              </a:lnSpc>
              <a:spcBef>
                <a:spcPts val="1000"/>
              </a:spcBef>
              <a:buClr>
                <a:schemeClr val="bg2">
                  <a:lumMod val="40000"/>
                  <a:lumOff val="60000"/>
                </a:schemeClr>
              </a:buClr>
              <a:buSzPct val="80000"/>
              <a:buFont typeface="Arial" panose="020B0604020202020204" pitchFamily="34" charset="0"/>
              <a:buChar char="•"/>
            </a:pPr>
            <a:endParaRPr lang="en-US" sz="2500" dirty="0"/>
          </a:p>
          <a:p>
            <a:pPr indent="-228600" defTabSz="914400">
              <a:lnSpc>
                <a:spcPct val="90000"/>
              </a:lnSpc>
              <a:spcBef>
                <a:spcPts val="1000"/>
              </a:spcBef>
              <a:buClr>
                <a:schemeClr val="bg2">
                  <a:lumMod val="40000"/>
                  <a:lumOff val="60000"/>
                </a:schemeClr>
              </a:buClr>
              <a:buSzPct val="80000"/>
              <a:buFont typeface="Arial" panose="020B0604020202020204" pitchFamily="34" charset="0"/>
              <a:buChar char="•"/>
            </a:pPr>
            <a:r>
              <a:rPr lang="en-US" sz="2500" dirty="0" err="1">
                <a:effectLst/>
              </a:rPr>
              <a:t>Pentrebane</a:t>
            </a:r>
            <a:r>
              <a:rPr lang="en-US" sz="2500" dirty="0">
                <a:effectLst/>
              </a:rPr>
              <a:t> Primary School, Cardiff</a:t>
            </a:r>
          </a:p>
          <a:p>
            <a:pPr indent="-228600" defTabSz="914400">
              <a:lnSpc>
                <a:spcPct val="90000"/>
              </a:lnSpc>
              <a:spcBef>
                <a:spcPts val="1000"/>
              </a:spcBef>
              <a:buClr>
                <a:schemeClr val="bg2">
                  <a:lumMod val="40000"/>
                  <a:lumOff val="60000"/>
                </a:schemeClr>
              </a:buClr>
              <a:buSzPct val="80000"/>
              <a:buFont typeface="Arial" panose="020B0604020202020204" pitchFamily="34" charset="0"/>
              <a:buChar char="•"/>
            </a:pPr>
            <a:endParaRPr lang="en-US" dirty="0"/>
          </a:p>
          <a:p>
            <a:pPr indent="-228600" defTabSz="914400">
              <a:lnSpc>
                <a:spcPct val="90000"/>
              </a:lnSpc>
              <a:spcBef>
                <a:spcPts val="1000"/>
              </a:spcBef>
              <a:buClr>
                <a:schemeClr val="bg2">
                  <a:lumMod val="40000"/>
                  <a:lumOff val="60000"/>
                </a:schemeClr>
              </a:buClr>
              <a:buSzPct val="80000"/>
              <a:buFont typeface="Arial" panose="020B0604020202020204" pitchFamily="34" charset="0"/>
              <a:buChar char="•"/>
            </a:pPr>
            <a:endParaRPr lang="en-US" dirty="0"/>
          </a:p>
        </p:txBody>
      </p:sp>
      <p:sp>
        <p:nvSpPr>
          <p:cNvPr id="4127" name="Freeform: Shape 4126">
            <a:extLst>
              <a:ext uri="{FF2B5EF4-FFF2-40B4-BE49-F238E27FC236}">
                <a16:creationId xmlns:a16="http://schemas.microsoft.com/office/drawing/2014/main" id="{B905CDE4-B751-4B3E-B625-6E59F8903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932" y="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29" name="Oval 4128">
            <a:extLst>
              <a:ext uri="{FF2B5EF4-FFF2-40B4-BE49-F238E27FC236}">
                <a16:creationId xmlns:a16="http://schemas.microsoft.com/office/drawing/2014/main" id="{08108C16-F4C0-44AA-999D-17BD39219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3660" y="2557569"/>
            <a:ext cx="3072384" cy="30723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106" name="Picture 10" descr="May be an image of 18 people, child, people standing, outdoors and text that says 'CADDER CADDER PRIMARY SCHOOL'">
            <a:extLst>
              <a:ext uri="{FF2B5EF4-FFF2-40B4-BE49-F238E27FC236}">
                <a16:creationId xmlns:a16="http://schemas.microsoft.com/office/drawing/2014/main" id="{2A1A3147-9AD2-501D-82F6-53F5021D30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410" r="33589" b="-2"/>
          <a:stretch/>
        </p:blipFill>
        <p:spPr bwMode="auto">
          <a:xfrm>
            <a:off x="5838252" y="2722161"/>
            <a:ext cx="2743200" cy="2743200"/>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noFill/>
          <a:extLst>
            <a:ext uri="{909E8E84-426E-40DD-AFC4-6F175D3DCCD1}">
              <a14:hiddenFill xmlns:a14="http://schemas.microsoft.com/office/drawing/2010/main">
                <a:solidFill>
                  <a:srgbClr val="FFFFFF"/>
                </a:solidFill>
              </a14:hiddenFill>
            </a:ext>
          </a:extLst>
        </p:spPr>
      </p:pic>
      <p:pic>
        <p:nvPicPr>
          <p:cNvPr id="4100" name="Picture 4" descr="Field Lane School in Batley turns in five-star show despite 97.7% of pupils  not having English as first language - YorkshireLive">
            <a:extLst>
              <a:ext uri="{FF2B5EF4-FFF2-40B4-BE49-F238E27FC236}">
                <a16:creationId xmlns:a16="http://schemas.microsoft.com/office/drawing/2014/main" id="{AD5F5D60-75EF-EE23-EE66-C64C9A54693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076" r="25318" b="3"/>
          <a:stretch/>
        </p:blipFill>
        <p:spPr bwMode="auto">
          <a:xfrm>
            <a:off x="8278624" y="2"/>
            <a:ext cx="3913376" cy="3281569"/>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a:noFill/>
          <a:extLst>
            <a:ext uri="{909E8E84-426E-40DD-AFC4-6F175D3DCCD1}">
              <a14:hiddenFill xmlns:a14="http://schemas.microsoft.com/office/drawing/2010/main">
                <a:solidFill>
                  <a:srgbClr val="FFFFFF"/>
                </a:solidFill>
              </a14:hiddenFill>
            </a:ext>
          </a:extLst>
        </p:spPr>
      </p:pic>
      <p:sp>
        <p:nvSpPr>
          <p:cNvPr id="4135" name="Freeform: Shape 4130">
            <a:extLst>
              <a:ext uri="{FF2B5EF4-FFF2-40B4-BE49-F238E27FC236}">
                <a16:creationId xmlns:a16="http://schemas.microsoft.com/office/drawing/2014/main" id="{C8F10CB3-3B5E-4C7A-98CF-B87454DD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108" name="Picture 12">
            <a:extLst>
              <a:ext uri="{FF2B5EF4-FFF2-40B4-BE49-F238E27FC236}">
                <a16:creationId xmlns:a16="http://schemas.microsoft.com/office/drawing/2014/main" id="{7D8F000D-49DE-8134-4A67-D174F17829C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143" r="13322" b="2"/>
          <a:stretch/>
        </p:blipFill>
        <p:spPr bwMode="auto">
          <a:xfrm>
            <a:off x="9009416" y="4131546"/>
            <a:ext cx="3178912" cy="2726454"/>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865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0E1CCCF-0B23-6B7B-C371-0A5AB545EEBB}"/>
              </a:ext>
            </a:extLst>
          </p:cNvPr>
          <p:cNvSpPr>
            <a:spLocks noGrp="1"/>
          </p:cNvSpPr>
          <p:nvPr>
            <p:ph type="title"/>
          </p:nvPr>
        </p:nvSpPr>
        <p:spPr>
          <a:xfrm>
            <a:off x="2311147" y="365760"/>
            <a:ext cx="7569706" cy="1288238"/>
          </a:xfrm>
        </p:spPr>
        <p:txBody>
          <a:bodyPr anchor="ctr">
            <a:normAutofit/>
          </a:bodyPr>
          <a:lstStyle/>
          <a:p>
            <a:pPr algn="ctr"/>
            <a:r>
              <a:rPr lang="en-GB" dirty="0"/>
              <a:t>A ‘usable past’?</a:t>
            </a:r>
          </a:p>
        </p:txBody>
      </p:sp>
      <p:sp>
        <p:nvSpPr>
          <p:cNvPr id="3" name="Content Placeholder 2">
            <a:extLst>
              <a:ext uri="{FF2B5EF4-FFF2-40B4-BE49-F238E27FC236}">
                <a16:creationId xmlns:a16="http://schemas.microsoft.com/office/drawing/2014/main" id="{4F9B4EB8-BA10-D349-895B-58BF997B8DA3}"/>
              </a:ext>
            </a:extLst>
          </p:cNvPr>
          <p:cNvSpPr>
            <a:spLocks noGrp="1"/>
          </p:cNvSpPr>
          <p:nvPr>
            <p:ph idx="1"/>
          </p:nvPr>
        </p:nvSpPr>
        <p:spPr>
          <a:xfrm>
            <a:off x="2165569" y="1956816"/>
            <a:ext cx="7860863" cy="4024884"/>
          </a:xfrm>
        </p:spPr>
        <p:txBody>
          <a:bodyPr anchor="t">
            <a:normAutofit/>
          </a:bodyPr>
          <a:lstStyle/>
          <a:p>
            <a:r>
              <a:rPr lang="en-GB" sz="2400" b="0" i="0" dirty="0">
                <a:effectLst/>
                <a:latin typeface="Arial" panose="020B0604020202020204" pitchFamily="34" charset="0"/>
              </a:rPr>
              <a:t>What view of the past are we working with?</a:t>
            </a:r>
          </a:p>
          <a:p>
            <a:r>
              <a:rPr lang="en-GB" sz="2400" b="0" i="0" dirty="0">
                <a:effectLst/>
                <a:latin typeface="Arial" panose="020B0604020202020204" pitchFamily="34" charset="0"/>
              </a:rPr>
              <a:t>Tyack &amp; Cuban (1994) – the </a:t>
            </a:r>
            <a:r>
              <a:rPr lang="en-GB" sz="2400" dirty="0">
                <a:latin typeface="Arial" panose="020B0604020202020204" pitchFamily="34" charset="0"/>
              </a:rPr>
              <a:t>notion</a:t>
            </a:r>
            <a:r>
              <a:rPr lang="en-GB" sz="2400" b="0" i="0" dirty="0">
                <a:effectLst/>
                <a:latin typeface="Arial" panose="020B0604020202020204" pitchFamily="34" charset="0"/>
              </a:rPr>
              <a:t> of a 'usable past’ </a:t>
            </a:r>
            <a:endParaRPr lang="en-GB" sz="2400" dirty="0">
              <a:latin typeface="Arial" panose="020B0604020202020204" pitchFamily="34" charset="0"/>
            </a:endParaRPr>
          </a:p>
          <a:p>
            <a:r>
              <a:rPr lang="en-GB" sz="1600" b="0" i="0" dirty="0">
                <a:solidFill>
                  <a:srgbClr val="000000"/>
                </a:solidFill>
                <a:effectLst/>
                <a:latin typeface="Times New Roman" panose="02020603050405020304" pitchFamily="18" charset="0"/>
              </a:rPr>
              <a:t>Based on the assumption that the understanding of change is crucial to the work of both the historian and the policymaker. ‘What historians can do is identify a major educational issue and map out the origins of the policy-making process with its ideological twists and turns, its competing interest groups and their mercurial intentions, and the complex interplay between events, intentions, power, and outcomes as they get played out in educational institutions’ (Cuban 1991: 202).</a:t>
            </a:r>
          </a:p>
          <a:p>
            <a:r>
              <a:rPr lang="en-GB" sz="1600" b="0" i="0" dirty="0">
                <a:solidFill>
                  <a:srgbClr val="000000"/>
                </a:solidFill>
                <a:effectLst/>
                <a:latin typeface="Times New Roman" panose="02020603050405020304" pitchFamily="18" charset="0"/>
              </a:rPr>
              <a:t> It is not just historical analysis of policy formation that is important but also </a:t>
            </a:r>
            <a:r>
              <a:rPr lang="en-GB" sz="1600" b="0" i="1" dirty="0">
                <a:solidFill>
                  <a:srgbClr val="000000"/>
                </a:solidFill>
                <a:effectLst/>
                <a:latin typeface="Times New Roman" panose="02020603050405020304" pitchFamily="18" charset="0"/>
              </a:rPr>
              <a:t>how</a:t>
            </a:r>
            <a:r>
              <a:rPr lang="en-GB" sz="1600" b="0" i="0" dirty="0">
                <a:solidFill>
                  <a:srgbClr val="000000"/>
                </a:solidFill>
                <a:effectLst/>
                <a:latin typeface="Times New Roman" panose="02020603050405020304" pitchFamily="18" charset="0"/>
              </a:rPr>
              <a:t> policy is implemented and adapted in schools; and, crucially, how it impacts upon children. Cuban (1991) stresses for the past to be ‘usable’ by policymakers, historians must examine not just the ‘“why” and the “how” of policies’ but also ‘what happened after the policy was adopted’ (203); how did it affect children’s lives, experiences, perceptions of school?  And how does it continue to affect them in the present? </a:t>
            </a:r>
            <a:endParaRPr lang="en-GB" sz="1600" dirty="0"/>
          </a:p>
        </p:txBody>
      </p:sp>
    </p:spTree>
    <p:extLst>
      <p:ext uri="{BB962C8B-B14F-4D97-AF65-F5344CB8AC3E}">
        <p14:creationId xmlns:p14="http://schemas.microsoft.com/office/powerpoint/2010/main" val="2341670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0339EE9-5436-4860-BBFC-7CD7C90DB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A770EBD-5B77-46EC-BF58-EF27ACD6B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0"/>
            <a:ext cx="7537705" cy="6858000"/>
          </a:xfrm>
          <a:custGeom>
            <a:avLst/>
            <a:gdLst>
              <a:gd name="connsiteX0" fmla="*/ 1008599 w 7299977"/>
              <a:gd name="connsiteY0" fmla="*/ 0 h 6858000"/>
              <a:gd name="connsiteX1" fmla="*/ 4420653 w 7299977"/>
              <a:gd name="connsiteY1" fmla="*/ 0 h 6858000"/>
              <a:gd name="connsiteX2" fmla="*/ 5511704 w 7299977"/>
              <a:gd name="connsiteY2" fmla="*/ 0 h 6858000"/>
              <a:gd name="connsiteX3" fmla="*/ 7299977 w 7299977"/>
              <a:gd name="connsiteY3" fmla="*/ 0 h 6858000"/>
              <a:gd name="connsiteX4" fmla="*/ 7299977 w 7299977"/>
              <a:gd name="connsiteY4" fmla="*/ 6858000 h 6858000"/>
              <a:gd name="connsiteX5" fmla="*/ 5511704 w 7299977"/>
              <a:gd name="connsiteY5" fmla="*/ 6858000 h 6858000"/>
              <a:gd name="connsiteX6" fmla="*/ 4420653 w 7299977"/>
              <a:gd name="connsiteY6" fmla="*/ 6858000 h 6858000"/>
              <a:gd name="connsiteX7" fmla="*/ 1592997 w 7299977"/>
              <a:gd name="connsiteY7" fmla="*/ 6858000 h 6858000"/>
              <a:gd name="connsiteX8" fmla="*/ 1232473 w 7299977"/>
              <a:gd name="connsiteY8" fmla="*/ 6658805 h 6858000"/>
              <a:gd name="connsiteX9" fmla="*/ 1075471 w 7299977"/>
              <a:gd name="connsiteY9" fmla="*/ 6431153 h 6858000"/>
              <a:gd name="connsiteX10" fmla="*/ 1020229 w 7299977"/>
              <a:gd name="connsiteY10" fmla="*/ 6367127 h 6858000"/>
              <a:gd name="connsiteX11" fmla="*/ 883579 w 7299977"/>
              <a:gd name="connsiteY11" fmla="*/ 6281757 h 6858000"/>
              <a:gd name="connsiteX12" fmla="*/ 645167 w 7299977"/>
              <a:gd name="connsiteY12" fmla="*/ 6100347 h 6858000"/>
              <a:gd name="connsiteX13" fmla="*/ 732391 w 7299977"/>
              <a:gd name="connsiteY13" fmla="*/ 6057663 h 6858000"/>
              <a:gd name="connsiteX14" fmla="*/ 985339 w 7299977"/>
              <a:gd name="connsiteY14" fmla="*/ 6167932 h 6858000"/>
              <a:gd name="connsiteX15" fmla="*/ 1168509 w 7299977"/>
              <a:gd name="connsiteY15" fmla="*/ 6196388 h 6858000"/>
              <a:gd name="connsiteX16" fmla="*/ 909746 w 7299977"/>
              <a:gd name="connsiteY16" fmla="*/ 6004307 h 6858000"/>
              <a:gd name="connsiteX17" fmla="*/ 659704 w 7299977"/>
              <a:gd name="connsiteY17" fmla="*/ 5755314 h 6858000"/>
              <a:gd name="connsiteX18" fmla="*/ 851597 w 7299977"/>
              <a:gd name="connsiteY18" fmla="*/ 5801555 h 6858000"/>
              <a:gd name="connsiteX19" fmla="*/ 860319 w 7299977"/>
              <a:gd name="connsiteY19" fmla="*/ 5769542 h 6858000"/>
              <a:gd name="connsiteX20" fmla="*/ 691686 w 7299977"/>
              <a:gd name="connsiteY20" fmla="*/ 5474306 h 6858000"/>
              <a:gd name="connsiteX21" fmla="*/ 610278 w 7299977"/>
              <a:gd name="connsiteY21" fmla="*/ 5353367 h 6858000"/>
              <a:gd name="connsiteX22" fmla="*/ 238123 w 7299977"/>
              <a:gd name="connsiteY22" fmla="*/ 4994104 h 6858000"/>
              <a:gd name="connsiteX23" fmla="*/ 592833 w 7299977"/>
              <a:gd name="connsiteY23" fmla="*/ 5154171 h 6858000"/>
              <a:gd name="connsiteX24" fmla="*/ 226494 w 7299977"/>
              <a:gd name="connsiteY24" fmla="*/ 4805580 h 6858000"/>
              <a:gd name="connsiteX25" fmla="*/ 49139 w 7299977"/>
              <a:gd name="connsiteY25" fmla="*/ 4677526 h 6858000"/>
              <a:gd name="connsiteX26" fmla="*/ 5527 w 7299977"/>
              <a:gd name="connsiteY26" fmla="*/ 4602828 h 6858000"/>
              <a:gd name="connsiteX27" fmla="*/ 84029 w 7299977"/>
              <a:gd name="connsiteY27" fmla="*/ 4585042 h 6858000"/>
              <a:gd name="connsiteX28" fmla="*/ 325347 w 7299977"/>
              <a:gd name="connsiteY28" fmla="*/ 4613499 h 6858000"/>
              <a:gd name="connsiteX29" fmla="*/ 25879 w 7299977"/>
              <a:gd name="connsiteY29" fmla="*/ 4378734 h 6858000"/>
              <a:gd name="connsiteX30" fmla="*/ 249753 w 7299977"/>
              <a:gd name="connsiteY30" fmla="*/ 4414305 h 6858000"/>
              <a:gd name="connsiteX31" fmla="*/ 313718 w 7299977"/>
              <a:gd name="connsiteY31" fmla="*/ 4321821 h 6858000"/>
              <a:gd name="connsiteX32" fmla="*/ 418386 w 7299977"/>
              <a:gd name="connsiteY32" fmla="*/ 4172424 h 6858000"/>
              <a:gd name="connsiteX33" fmla="*/ 491072 w 7299977"/>
              <a:gd name="connsiteY33" fmla="*/ 4090612 h 6858000"/>
              <a:gd name="connsiteX34" fmla="*/ 520147 w 7299977"/>
              <a:gd name="connsiteY34" fmla="*/ 3827390 h 6858000"/>
              <a:gd name="connsiteX35" fmla="*/ 459090 w 7299977"/>
              <a:gd name="connsiteY35" fmla="*/ 3539269 h 6858000"/>
              <a:gd name="connsiteX36" fmla="*/ 290458 w 7299977"/>
              <a:gd name="connsiteY36" fmla="*/ 3393429 h 6858000"/>
              <a:gd name="connsiteX37" fmla="*/ 339884 w 7299977"/>
              <a:gd name="connsiteY37" fmla="*/ 3229805 h 6858000"/>
              <a:gd name="connsiteX38" fmla="*/ 697501 w 7299977"/>
              <a:gd name="connsiteY38" fmla="*/ 3329402 h 6858000"/>
              <a:gd name="connsiteX39" fmla="*/ 165437 w 7299977"/>
              <a:gd name="connsiteY39" fmla="*/ 2941684 h 6858000"/>
              <a:gd name="connsiteX40" fmla="*/ 255568 w 7299977"/>
              <a:gd name="connsiteY40" fmla="*/ 2923898 h 6858000"/>
              <a:gd name="connsiteX41" fmla="*/ 578296 w 7299977"/>
              <a:gd name="connsiteY41" fmla="*/ 2703362 h 6858000"/>
              <a:gd name="connsiteX42" fmla="*/ 595740 w 7299977"/>
              <a:gd name="connsiteY42" fmla="*/ 2692689 h 6858000"/>
              <a:gd name="connsiteX43" fmla="*/ 650982 w 7299977"/>
              <a:gd name="connsiteY43" fmla="*/ 2553965 h 6858000"/>
              <a:gd name="connsiteX44" fmla="*/ 825429 w 7299977"/>
              <a:gd name="connsiteY44" fmla="*/ 2532623 h 6858000"/>
              <a:gd name="connsiteX45" fmla="*/ 970802 w 7299977"/>
              <a:gd name="connsiteY45" fmla="*/ 2564636 h 6858000"/>
              <a:gd name="connsiteX46" fmla="*/ 1127805 w 7299977"/>
              <a:gd name="connsiteY46" fmla="*/ 2525509 h 6858000"/>
              <a:gd name="connsiteX47" fmla="*/ 1267362 w 7299977"/>
              <a:gd name="connsiteY47" fmla="*/ 2543294 h 6858000"/>
              <a:gd name="connsiteX48" fmla="*/ 1386568 w 7299977"/>
              <a:gd name="connsiteY48" fmla="*/ 2518395 h 6858000"/>
              <a:gd name="connsiteX49" fmla="*/ 1270270 w 7299977"/>
              <a:gd name="connsiteY49" fmla="*/ 2401012 h 6858000"/>
              <a:gd name="connsiteX50" fmla="*/ 1107453 w 7299977"/>
              <a:gd name="connsiteY50" fmla="*/ 2401012 h 6858000"/>
              <a:gd name="connsiteX51" fmla="*/ 991154 w 7299977"/>
              <a:gd name="connsiteY51" fmla="*/ 2326314 h 6858000"/>
              <a:gd name="connsiteX52" fmla="*/ 880671 w 7299977"/>
              <a:gd name="connsiteY52" fmla="*/ 2191146 h 6858000"/>
              <a:gd name="connsiteX53" fmla="*/ 491072 w 7299977"/>
              <a:gd name="connsiteY53" fmla="*/ 1974165 h 6858000"/>
              <a:gd name="connsiteX54" fmla="*/ 421293 w 7299977"/>
              <a:gd name="connsiteY54" fmla="*/ 1892353 h 6858000"/>
              <a:gd name="connsiteX55" fmla="*/ 1531941 w 7299977"/>
              <a:gd name="connsiteY55" fmla="*/ 2208931 h 6858000"/>
              <a:gd name="connsiteX56" fmla="*/ 1188861 w 7299977"/>
              <a:gd name="connsiteY56" fmla="*/ 2077320 h 6858000"/>
              <a:gd name="connsiteX57" fmla="*/ 1421458 w 7299977"/>
              <a:gd name="connsiteY57" fmla="*/ 2102219 h 6858000"/>
              <a:gd name="connsiteX58" fmla="*/ 1549386 w 7299977"/>
              <a:gd name="connsiteY58" fmla="*/ 2013292 h 6858000"/>
              <a:gd name="connsiteX59" fmla="*/ 1549386 w 7299977"/>
              <a:gd name="connsiteY59" fmla="*/ 1984836 h 6858000"/>
              <a:gd name="connsiteX60" fmla="*/ 1453440 w 7299977"/>
              <a:gd name="connsiteY60" fmla="*/ 1903025 h 6858000"/>
              <a:gd name="connsiteX61" fmla="*/ 1398198 w 7299977"/>
              <a:gd name="connsiteY61" fmla="*/ 1849668 h 6858000"/>
              <a:gd name="connsiteX62" fmla="*/ 1247011 w 7299977"/>
              <a:gd name="connsiteY62" fmla="*/ 1657587 h 6858000"/>
              <a:gd name="connsiteX63" fmla="*/ 1354586 w 7299977"/>
              <a:gd name="connsiteY63" fmla="*/ 1636245 h 6858000"/>
              <a:gd name="connsiteX64" fmla="*/ 1395290 w 7299977"/>
              <a:gd name="connsiteY64" fmla="*/ 1597117 h 6858000"/>
              <a:gd name="connsiteX65" fmla="*/ 1366216 w 7299977"/>
              <a:gd name="connsiteY65" fmla="*/ 1540204 h 6858000"/>
              <a:gd name="connsiteX66" fmla="*/ 1031858 w 7299977"/>
              <a:gd name="connsiteY66" fmla="*/ 1365909 h 6858000"/>
              <a:gd name="connsiteX67" fmla="*/ 1005692 w 7299977"/>
              <a:gd name="connsiteY67" fmla="*/ 1230741 h 6858000"/>
              <a:gd name="connsiteX68" fmla="*/ 1069655 w 7299977"/>
              <a:gd name="connsiteY68" fmla="*/ 1209399 h 6858000"/>
              <a:gd name="connsiteX69" fmla="*/ 1142342 w 7299977"/>
              <a:gd name="connsiteY69" fmla="*/ 1220069 h 6858000"/>
              <a:gd name="connsiteX70" fmla="*/ 1084193 w 7299977"/>
              <a:gd name="connsiteY70" fmla="*/ 1113358 h 6858000"/>
              <a:gd name="connsiteX71" fmla="*/ 848689 w 7299977"/>
              <a:gd name="connsiteY71" fmla="*/ 1006647 h 6858000"/>
              <a:gd name="connsiteX72" fmla="*/ 805077 w 7299977"/>
              <a:gd name="connsiteY72" fmla="*/ 949734 h 6858000"/>
              <a:gd name="connsiteX73" fmla="*/ 863226 w 7299977"/>
              <a:gd name="connsiteY73" fmla="*/ 921277 h 6858000"/>
              <a:gd name="connsiteX74" fmla="*/ 906838 w 7299977"/>
              <a:gd name="connsiteY74" fmla="*/ 910606 h 6858000"/>
              <a:gd name="connsiteX75" fmla="*/ 5527 w 7299977"/>
              <a:gd name="connsiteY75" fmla="*/ 465975 h 6858000"/>
              <a:gd name="connsiteX76" fmla="*/ 209049 w 7299977"/>
              <a:gd name="connsiteY76" fmla="*/ 462417 h 6858000"/>
              <a:gd name="connsiteX77" fmla="*/ 409664 w 7299977"/>
              <a:gd name="connsiteY77" fmla="*/ 533558 h 6858000"/>
              <a:gd name="connsiteX78" fmla="*/ 621908 w 7299977"/>
              <a:gd name="connsiteY78" fmla="*/ 522887 h 6858000"/>
              <a:gd name="connsiteX79" fmla="*/ 822522 w 7299977"/>
              <a:gd name="connsiteY79" fmla="*/ 558458 h 6858000"/>
              <a:gd name="connsiteX80" fmla="*/ 996969 w 7299977"/>
              <a:gd name="connsiteY80" fmla="*/ 558458 h 6858000"/>
              <a:gd name="connsiteX81" fmla="*/ 834151 w 7299977"/>
              <a:gd name="connsiteY81" fmla="*/ 505101 h 6858000"/>
              <a:gd name="connsiteX82" fmla="*/ 773095 w 7299977"/>
              <a:gd name="connsiteY82" fmla="*/ 416176 h 6858000"/>
              <a:gd name="connsiteX83" fmla="*/ 793447 w 7299977"/>
              <a:gd name="connsiteY83" fmla="*/ 334364 h 6858000"/>
              <a:gd name="connsiteX84" fmla="*/ 860319 w 7299977"/>
              <a:gd name="connsiteY84" fmla="*/ 359262 h 6858000"/>
              <a:gd name="connsiteX85" fmla="*/ 938820 w 7299977"/>
              <a:gd name="connsiteY85" fmla="*/ 451747 h 6858000"/>
              <a:gd name="connsiteX86" fmla="*/ 956265 w 7299977"/>
              <a:gd name="connsiteY86" fmla="*/ 394834 h 6858000"/>
              <a:gd name="connsiteX87" fmla="*/ 1002784 w 7299977"/>
              <a:gd name="connsiteY87" fmla="*/ 352148 h 6858000"/>
              <a:gd name="connsiteX88" fmla="*/ 1270270 w 7299977"/>
              <a:gd name="connsiteY88" fmla="*/ 373491 h 6858000"/>
              <a:gd name="connsiteX89" fmla="*/ 1092915 w 7299977"/>
              <a:gd name="connsiteY89" fmla="*/ 192082 h 6858000"/>
              <a:gd name="connsiteX90" fmla="*/ 979525 w 7299977"/>
              <a:gd name="connsiteY90" fmla="*/ 163625 h 6858000"/>
              <a:gd name="connsiteX91" fmla="*/ 953358 w 7299977"/>
              <a:gd name="connsiteY91" fmla="*/ 88927 h 6858000"/>
              <a:gd name="connsiteX92" fmla="*/ 1005692 w 7299977"/>
              <a:gd name="connsiteY92" fmla="*/ 71141 h 6858000"/>
              <a:gd name="connsiteX93" fmla="*/ 1267362 w 7299977"/>
              <a:gd name="connsiteY93" fmla="*/ 135168 h 6858000"/>
              <a:gd name="connsiteX94" fmla="*/ 1310975 w 7299977"/>
              <a:gd name="connsiteY94" fmla="*/ 110269 h 6858000"/>
              <a:gd name="connsiteX95" fmla="*/ 1008599 w 7299977"/>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7299977" h="6858000">
                <a:moveTo>
                  <a:pt x="1008599" y="0"/>
                </a:moveTo>
                <a:lnTo>
                  <a:pt x="4420653" y="0"/>
                </a:lnTo>
                <a:lnTo>
                  <a:pt x="5511704" y="0"/>
                </a:lnTo>
                <a:lnTo>
                  <a:pt x="7299977" y="0"/>
                </a:lnTo>
                <a:lnTo>
                  <a:pt x="7299977" y="6858000"/>
                </a:lnTo>
                <a:lnTo>
                  <a:pt x="5511704" y="6858000"/>
                </a:lnTo>
                <a:lnTo>
                  <a:pt x="4420653" y="6858000"/>
                </a:lnTo>
                <a:lnTo>
                  <a:pt x="1592997" y="6858000"/>
                </a:lnTo>
                <a:cubicBezTo>
                  <a:pt x="1473792" y="6786859"/>
                  <a:pt x="1360401" y="6701489"/>
                  <a:pt x="1232473" y="6658805"/>
                </a:cubicBezTo>
                <a:cubicBezTo>
                  <a:pt x="1145250" y="6630349"/>
                  <a:pt x="1060933" y="6580550"/>
                  <a:pt x="1075471" y="6431153"/>
                </a:cubicBezTo>
                <a:cubicBezTo>
                  <a:pt x="1078378" y="6388469"/>
                  <a:pt x="1055118" y="6356456"/>
                  <a:pt x="1020229" y="6367127"/>
                </a:cubicBezTo>
                <a:cubicBezTo>
                  <a:pt x="953358" y="6388469"/>
                  <a:pt x="921375" y="6327999"/>
                  <a:pt x="883579" y="6281757"/>
                </a:cubicBezTo>
                <a:cubicBezTo>
                  <a:pt x="816707" y="6199945"/>
                  <a:pt x="752743" y="6114575"/>
                  <a:pt x="645167" y="6100347"/>
                </a:cubicBezTo>
                <a:cubicBezTo>
                  <a:pt x="665519" y="6036320"/>
                  <a:pt x="700408" y="6043434"/>
                  <a:pt x="732391" y="6057663"/>
                </a:cubicBezTo>
                <a:cubicBezTo>
                  <a:pt x="816707" y="6093234"/>
                  <a:pt x="901023" y="6132361"/>
                  <a:pt x="985339" y="6167932"/>
                </a:cubicBezTo>
                <a:cubicBezTo>
                  <a:pt x="1040581" y="6189274"/>
                  <a:pt x="1095822" y="6221287"/>
                  <a:pt x="1168509" y="6196388"/>
                </a:cubicBezTo>
                <a:cubicBezTo>
                  <a:pt x="1104545" y="6068335"/>
                  <a:pt x="996969" y="6043434"/>
                  <a:pt x="909746" y="6004307"/>
                </a:cubicBezTo>
                <a:cubicBezTo>
                  <a:pt x="802169" y="5954508"/>
                  <a:pt x="738206" y="5862025"/>
                  <a:pt x="659704" y="5755314"/>
                </a:cubicBezTo>
                <a:cubicBezTo>
                  <a:pt x="738206" y="5726858"/>
                  <a:pt x="787632" y="5805112"/>
                  <a:pt x="851597" y="5801555"/>
                </a:cubicBezTo>
                <a:cubicBezTo>
                  <a:pt x="854504" y="5790884"/>
                  <a:pt x="860319" y="5769542"/>
                  <a:pt x="860319" y="5769542"/>
                </a:cubicBezTo>
                <a:cubicBezTo>
                  <a:pt x="755650" y="5712629"/>
                  <a:pt x="709132" y="5605917"/>
                  <a:pt x="691686" y="5474306"/>
                </a:cubicBezTo>
                <a:cubicBezTo>
                  <a:pt x="685872" y="5406721"/>
                  <a:pt x="648075" y="5385379"/>
                  <a:pt x="610278" y="5353367"/>
                </a:cubicBezTo>
                <a:cubicBezTo>
                  <a:pt x="482350" y="5243097"/>
                  <a:pt x="345700" y="5143500"/>
                  <a:pt x="238123" y="4994104"/>
                </a:cubicBezTo>
                <a:cubicBezTo>
                  <a:pt x="363144" y="5011889"/>
                  <a:pt x="461997" y="5111487"/>
                  <a:pt x="592833" y="5154171"/>
                </a:cubicBezTo>
                <a:cubicBezTo>
                  <a:pt x="488165" y="4990547"/>
                  <a:pt x="351514" y="4905177"/>
                  <a:pt x="226494" y="4805580"/>
                </a:cubicBezTo>
                <a:cubicBezTo>
                  <a:pt x="168344" y="4759339"/>
                  <a:pt x="116011" y="4702425"/>
                  <a:pt x="49139" y="4677526"/>
                </a:cubicBezTo>
                <a:cubicBezTo>
                  <a:pt x="25879" y="4670412"/>
                  <a:pt x="-14826" y="4652628"/>
                  <a:pt x="5527" y="4602828"/>
                </a:cubicBezTo>
                <a:cubicBezTo>
                  <a:pt x="22972" y="4560144"/>
                  <a:pt x="54954" y="4574373"/>
                  <a:pt x="84029" y="4585042"/>
                </a:cubicBezTo>
                <a:cubicBezTo>
                  <a:pt x="153807" y="4613499"/>
                  <a:pt x="229401" y="4613499"/>
                  <a:pt x="325347" y="4613499"/>
                </a:cubicBezTo>
                <a:cubicBezTo>
                  <a:pt x="243939" y="4478331"/>
                  <a:pt x="95658" y="4521016"/>
                  <a:pt x="25879" y="4378734"/>
                </a:cubicBezTo>
                <a:cubicBezTo>
                  <a:pt x="113103" y="4353835"/>
                  <a:pt x="179975" y="4403633"/>
                  <a:pt x="249753" y="4414305"/>
                </a:cubicBezTo>
                <a:cubicBezTo>
                  <a:pt x="313718" y="4424975"/>
                  <a:pt x="328254" y="4400076"/>
                  <a:pt x="313718" y="4321821"/>
                </a:cubicBezTo>
                <a:cubicBezTo>
                  <a:pt x="290458" y="4200882"/>
                  <a:pt x="325347" y="4140411"/>
                  <a:pt x="418386" y="4172424"/>
                </a:cubicBezTo>
                <a:cubicBezTo>
                  <a:pt x="505609" y="4204438"/>
                  <a:pt x="514332" y="4158196"/>
                  <a:pt x="491072" y="4090612"/>
                </a:cubicBezTo>
                <a:cubicBezTo>
                  <a:pt x="456183" y="3991015"/>
                  <a:pt x="493979" y="3912759"/>
                  <a:pt x="520147" y="3827390"/>
                </a:cubicBezTo>
                <a:cubicBezTo>
                  <a:pt x="560851" y="3699337"/>
                  <a:pt x="543407" y="3635309"/>
                  <a:pt x="459090" y="3539269"/>
                </a:cubicBezTo>
                <a:cubicBezTo>
                  <a:pt x="409664" y="3485914"/>
                  <a:pt x="360236" y="3439672"/>
                  <a:pt x="290458" y="3393429"/>
                </a:cubicBezTo>
                <a:cubicBezTo>
                  <a:pt x="450368" y="3368530"/>
                  <a:pt x="284643" y="3283162"/>
                  <a:pt x="339884" y="3229805"/>
                </a:cubicBezTo>
                <a:cubicBezTo>
                  <a:pt x="453275" y="3208463"/>
                  <a:pt x="543407" y="3379202"/>
                  <a:pt x="697501" y="3329402"/>
                </a:cubicBezTo>
                <a:cubicBezTo>
                  <a:pt x="511425" y="3183563"/>
                  <a:pt x="302087" y="3137322"/>
                  <a:pt x="165437" y="2941684"/>
                </a:cubicBezTo>
                <a:cubicBezTo>
                  <a:pt x="197419" y="2899000"/>
                  <a:pt x="229401" y="2941684"/>
                  <a:pt x="255568" y="2923898"/>
                </a:cubicBezTo>
                <a:cubicBezTo>
                  <a:pt x="255568" y="2913227"/>
                  <a:pt x="560851" y="2980812"/>
                  <a:pt x="578296" y="2703362"/>
                </a:cubicBezTo>
                <a:cubicBezTo>
                  <a:pt x="584111" y="2703362"/>
                  <a:pt x="589926" y="2703362"/>
                  <a:pt x="595740" y="2692689"/>
                </a:cubicBezTo>
                <a:cubicBezTo>
                  <a:pt x="627722" y="2653563"/>
                  <a:pt x="598648" y="2561080"/>
                  <a:pt x="650982" y="2553965"/>
                </a:cubicBezTo>
                <a:cubicBezTo>
                  <a:pt x="709132" y="2546851"/>
                  <a:pt x="764373" y="2514837"/>
                  <a:pt x="825429" y="2532623"/>
                </a:cubicBezTo>
                <a:cubicBezTo>
                  <a:pt x="871949" y="2546851"/>
                  <a:pt x="921375" y="2564636"/>
                  <a:pt x="970802" y="2564636"/>
                </a:cubicBezTo>
                <a:cubicBezTo>
                  <a:pt x="1023136" y="2564636"/>
                  <a:pt x="1095822" y="2685576"/>
                  <a:pt x="1127805" y="2525509"/>
                </a:cubicBezTo>
                <a:cubicBezTo>
                  <a:pt x="1127805" y="2518395"/>
                  <a:pt x="1217936" y="2536181"/>
                  <a:pt x="1267362" y="2543294"/>
                </a:cubicBezTo>
                <a:cubicBezTo>
                  <a:pt x="1308067" y="2550408"/>
                  <a:pt x="1357494" y="2582422"/>
                  <a:pt x="1386568" y="2518395"/>
                </a:cubicBezTo>
                <a:cubicBezTo>
                  <a:pt x="1401105" y="2479267"/>
                  <a:pt x="1331326" y="2408126"/>
                  <a:pt x="1270270" y="2401012"/>
                </a:cubicBezTo>
                <a:cubicBezTo>
                  <a:pt x="1215029" y="2393898"/>
                  <a:pt x="1159787" y="2386784"/>
                  <a:pt x="1107453" y="2401012"/>
                </a:cubicBezTo>
                <a:cubicBezTo>
                  <a:pt x="1043489" y="2418796"/>
                  <a:pt x="1008599" y="2390340"/>
                  <a:pt x="991154" y="2326314"/>
                </a:cubicBezTo>
                <a:cubicBezTo>
                  <a:pt x="970802" y="2258731"/>
                  <a:pt x="933005" y="2223159"/>
                  <a:pt x="880671" y="2191146"/>
                </a:cubicBezTo>
                <a:cubicBezTo>
                  <a:pt x="752743" y="2112891"/>
                  <a:pt x="630630" y="2020407"/>
                  <a:pt x="491072" y="1974165"/>
                </a:cubicBezTo>
                <a:cubicBezTo>
                  <a:pt x="464905" y="1967051"/>
                  <a:pt x="432923" y="1952823"/>
                  <a:pt x="421293" y="1892353"/>
                </a:cubicBezTo>
                <a:cubicBezTo>
                  <a:pt x="799262" y="1984836"/>
                  <a:pt x="1142342" y="2223159"/>
                  <a:pt x="1531941" y="2208931"/>
                </a:cubicBezTo>
                <a:cubicBezTo>
                  <a:pt x="1427272" y="2134233"/>
                  <a:pt x="1302252" y="2130676"/>
                  <a:pt x="1188861" y="2077320"/>
                </a:cubicBezTo>
                <a:cubicBezTo>
                  <a:pt x="1270270" y="2038192"/>
                  <a:pt x="1345864" y="2080877"/>
                  <a:pt x="1421458" y="2102219"/>
                </a:cubicBezTo>
                <a:cubicBezTo>
                  <a:pt x="1485422" y="2120004"/>
                  <a:pt x="1543571" y="2123562"/>
                  <a:pt x="1549386" y="2013292"/>
                </a:cubicBezTo>
                <a:cubicBezTo>
                  <a:pt x="1549386" y="2002622"/>
                  <a:pt x="1549386" y="1995507"/>
                  <a:pt x="1549386" y="1984836"/>
                </a:cubicBezTo>
                <a:cubicBezTo>
                  <a:pt x="1526126" y="1938595"/>
                  <a:pt x="1494144" y="1917252"/>
                  <a:pt x="1453440" y="1903025"/>
                </a:cubicBezTo>
                <a:cubicBezTo>
                  <a:pt x="1430180" y="1895910"/>
                  <a:pt x="1398198" y="1881683"/>
                  <a:pt x="1398198" y="1849668"/>
                </a:cubicBezTo>
                <a:cubicBezTo>
                  <a:pt x="1401105" y="1728729"/>
                  <a:pt x="1322604" y="1693158"/>
                  <a:pt x="1247011" y="1657587"/>
                </a:cubicBezTo>
                <a:cubicBezTo>
                  <a:pt x="1287715" y="1597117"/>
                  <a:pt x="1322604" y="1639802"/>
                  <a:pt x="1354586" y="1636245"/>
                </a:cubicBezTo>
                <a:cubicBezTo>
                  <a:pt x="1374939" y="1632688"/>
                  <a:pt x="1395290" y="1629132"/>
                  <a:pt x="1395290" y="1597117"/>
                </a:cubicBezTo>
                <a:cubicBezTo>
                  <a:pt x="1395290" y="1572219"/>
                  <a:pt x="1386568" y="1540204"/>
                  <a:pt x="1366216" y="1540204"/>
                </a:cubicBezTo>
                <a:cubicBezTo>
                  <a:pt x="1238288" y="1536647"/>
                  <a:pt x="1165601" y="1365909"/>
                  <a:pt x="1031858" y="1365909"/>
                </a:cubicBezTo>
                <a:cubicBezTo>
                  <a:pt x="950450" y="1365909"/>
                  <a:pt x="1072563" y="1269868"/>
                  <a:pt x="1005692" y="1230741"/>
                </a:cubicBezTo>
                <a:cubicBezTo>
                  <a:pt x="991154" y="1220069"/>
                  <a:pt x="1046396" y="1205842"/>
                  <a:pt x="1069655" y="1209399"/>
                </a:cubicBezTo>
                <a:cubicBezTo>
                  <a:pt x="1092915" y="1212955"/>
                  <a:pt x="1113268" y="1237855"/>
                  <a:pt x="1142342" y="1220069"/>
                </a:cubicBezTo>
                <a:cubicBezTo>
                  <a:pt x="1156879" y="1156043"/>
                  <a:pt x="1119082" y="1131144"/>
                  <a:pt x="1084193" y="1113358"/>
                </a:cubicBezTo>
                <a:cubicBezTo>
                  <a:pt x="1008599" y="1070674"/>
                  <a:pt x="933005" y="1020875"/>
                  <a:pt x="848689" y="1006647"/>
                </a:cubicBezTo>
                <a:cubicBezTo>
                  <a:pt x="819615" y="1003089"/>
                  <a:pt x="802169" y="985305"/>
                  <a:pt x="805077" y="949734"/>
                </a:cubicBezTo>
                <a:cubicBezTo>
                  <a:pt x="810892" y="903491"/>
                  <a:pt x="839967" y="917720"/>
                  <a:pt x="863226" y="921277"/>
                </a:cubicBezTo>
                <a:cubicBezTo>
                  <a:pt x="877764" y="924835"/>
                  <a:pt x="892301" y="935506"/>
                  <a:pt x="906838" y="910606"/>
                </a:cubicBezTo>
                <a:cubicBezTo>
                  <a:pt x="566666" y="658055"/>
                  <a:pt x="386404" y="672284"/>
                  <a:pt x="5527" y="465975"/>
                </a:cubicBezTo>
                <a:cubicBezTo>
                  <a:pt x="89843" y="426847"/>
                  <a:pt x="150900" y="455303"/>
                  <a:pt x="209049" y="462417"/>
                </a:cubicBezTo>
                <a:cubicBezTo>
                  <a:pt x="354422" y="480203"/>
                  <a:pt x="264290" y="512216"/>
                  <a:pt x="409664" y="533558"/>
                </a:cubicBezTo>
                <a:cubicBezTo>
                  <a:pt x="479443" y="544229"/>
                  <a:pt x="543407" y="579800"/>
                  <a:pt x="621908" y="522887"/>
                </a:cubicBezTo>
                <a:cubicBezTo>
                  <a:pt x="674242" y="483759"/>
                  <a:pt x="758558" y="526444"/>
                  <a:pt x="822522" y="558458"/>
                </a:cubicBezTo>
                <a:cubicBezTo>
                  <a:pt x="874856" y="586915"/>
                  <a:pt x="927190" y="594028"/>
                  <a:pt x="996969" y="558458"/>
                </a:cubicBezTo>
                <a:cubicBezTo>
                  <a:pt x="933005" y="537116"/>
                  <a:pt x="883579" y="519330"/>
                  <a:pt x="834151" y="505101"/>
                </a:cubicBezTo>
                <a:cubicBezTo>
                  <a:pt x="793447" y="494431"/>
                  <a:pt x="770187" y="469532"/>
                  <a:pt x="773095" y="416176"/>
                </a:cubicBezTo>
                <a:cubicBezTo>
                  <a:pt x="773095" y="387720"/>
                  <a:pt x="764373" y="348592"/>
                  <a:pt x="793447" y="334364"/>
                </a:cubicBezTo>
                <a:cubicBezTo>
                  <a:pt x="816707" y="320135"/>
                  <a:pt x="848689" y="334364"/>
                  <a:pt x="860319" y="359262"/>
                </a:cubicBezTo>
                <a:cubicBezTo>
                  <a:pt x="874856" y="405504"/>
                  <a:pt x="889393" y="448189"/>
                  <a:pt x="938820" y="451747"/>
                </a:cubicBezTo>
                <a:cubicBezTo>
                  <a:pt x="1005692" y="458860"/>
                  <a:pt x="967894" y="430405"/>
                  <a:pt x="956265" y="394834"/>
                </a:cubicBezTo>
                <a:cubicBezTo>
                  <a:pt x="944635" y="355706"/>
                  <a:pt x="979525" y="345034"/>
                  <a:pt x="1002784" y="352148"/>
                </a:cubicBezTo>
                <a:cubicBezTo>
                  <a:pt x="1090008" y="384162"/>
                  <a:pt x="1180139" y="327250"/>
                  <a:pt x="1270270" y="373491"/>
                </a:cubicBezTo>
                <a:cubicBezTo>
                  <a:pt x="1247011" y="259665"/>
                  <a:pt x="1197583" y="209867"/>
                  <a:pt x="1092915" y="192082"/>
                </a:cubicBezTo>
                <a:cubicBezTo>
                  <a:pt x="1055118" y="188525"/>
                  <a:pt x="1014414" y="195638"/>
                  <a:pt x="979525" y="163625"/>
                </a:cubicBezTo>
                <a:cubicBezTo>
                  <a:pt x="959172" y="145839"/>
                  <a:pt x="938820" y="124497"/>
                  <a:pt x="953358" y="88927"/>
                </a:cubicBezTo>
                <a:cubicBezTo>
                  <a:pt x="962080" y="64027"/>
                  <a:pt x="985339" y="64027"/>
                  <a:pt x="1005692" y="71141"/>
                </a:cubicBezTo>
                <a:cubicBezTo>
                  <a:pt x="1090008" y="110269"/>
                  <a:pt x="1180139" y="120941"/>
                  <a:pt x="1267362" y="135168"/>
                </a:cubicBezTo>
                <a:cubicBezTo>
                  <a:pt x="1281900" y="138725"/>
                  <a:pt x="1296437" y="145839"/>
                  <a:pt x="1310975" y="110269"/>
                </a:cubicBezTo>
                <a:cubicBezTo>
                  <a:pt x="1209214" y="78255"/>
                  <a:pt x="1110360" y="35571"/>
                  <a:pt x="1008599" y="0"/>
                </a:cubicBezTo>
                <a:close/>
              </a:path>
            </a:pathLst>
          </a:custGeom>
          <a:solidFill>
            <a:schemeClr val="bg2">
              <a:alpha val="5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F9A7201F-CDC7-4F41-DEED-750E2B3D8A54}"/>
              </a:ext>
            </a:extLst>
          </p:cNvPr>
          <p:cNvSpPr>
            <a:spLocks noGrp="1"/>
          </p:cNvSpPr>
          <p:nvPr>
            <p:ph type="title"/>
          </p:nvPr>
        </p:nvSpPr>
        <p:spPr>
          <a:xfrm>
            <a:off x="905484" y="1065749"/>
            <a:ext cx="3748810" cy="4726502"/>
          </a:xfrm>
        </p:spPr>
        <p:txBody>
          <a:bodyPr>
            <a:normAutofit/>
          </a:bodyPr>
          <a:lstStyle/>
          <a:p>
            <a:r>
              <a:rPr lang="en-GB" dirty="0"/>
              <a:t>Project Strands</a:t>
            </a:r>
          </a:p>
        </p:txBody>
      </p:sp>
      <p:sp>
        <p:nvSpPr>
          <p:cNvPr id="3" name="Content Placeholder 2">
            <a:extLst>
              <a:ext uri="{FF2B5EF4-FFF2-40B4-BE49-F238E27FC236}">
                <a16:creationId xmlns:a16="http://schemas.microsoft.com/office/drawing/2014/main" id="{533F6A00-C1F3-3B07-A811-6116C54CB8F8}"/>
              </a:ext>
            </a:extLst>
          </p:cNvPr>
          <p:cNvSpPr>
            <a:spLocks noGrp="1"/>
          </p:cNvSpPr>
          <p:nvPr>
            <p:ph idx="1"/>
          </p:nvPr>
        </p:nvSpPr>
        <p:spPr>
          <a:xfrm>
            <a:off x="6400800" y="150920"/>
            <a:ext cx="4953000" cy="6525087"/>
          </a:xfrm>
        </p:spPr>
        <p:txBody>
          <a:bodyPr anchor="ctr">
            <a:noAutofit/>
          </a:bodyPr>
          <a:lstStyle/>
          <a:p>
            <a:r>
              <a:rPr lang="en-GB" sz="1700" b="1" dirty="0">
                <a:solidFill>
                  <a:srgbClr val="FF0000"/>
                </a:solidFill>
              </a:rPr>
              <a:t>Strand 1: Policy History </a:t>
            </a:r>
          </a:p>
          <a:p>
            <a:r>
              <a:rPr lang="en-GB" sz="1700" dirty="0"/>
              <a:t>What were the </a:t>
            </a:r>
            <a:r>
              <a:rPr lang="en-GB" sz="1700" b="0" i="0" dirty="0">
                <a:effectLst/>
                <a:latin typeface="Times New Roman" panose="02020603050405020304" pitchFamily="18" charset="0"/>
              </a:rPr>
              <a:t>changes in school meals provision from 1906 onwards</a:t>
            </a:r>
            <a:r>
              <a:rPr lang="en-GB" sz="1700" dirty="0">
                <a:latin typeface="Times New Roman" panose="02020603050405020304" pitchFamily="18" charset="0"/>
              </a:rPr>
              <a:t>? How do these changes relate to government policy? What were the intentions behind such policies?</a:t>
            </a:r>
          </a:p>
          <a:p>
            <a:r>
              <a:rPr lang="en-GB" sz="1700" b="1" dirty="0">
                <a:solidFill>
                  <a:srgbClr val="FF0000"/>
                </a:solidFill>
              </a:rPr>
              <a:t>Strand 2: Social History </a:t>
            </a:r>
          </a:p>
          <a:p>
            <a:r>
              <a:rPr lang="en-GB" sz="1700" b="0" i="0" dirty="0">
                <a:effectLst/>
                <a:latin typeface="Times New Roman" panose="02020603050405020304" pitchFamily="18" charset="0"/>
              </a:rPr>
              <a:t>A social history based on th</a:t>
            </a:r>
            <a:r>
              <a:rPr lang="en-GB" sz="1700" dirty="0">
                <a:latin typeface="Times New Roman" panose="02020603050405020304" pitchFamily="18" charset="0"/>
              </a:rPr>
              <a:t>e lived experiences </a:t>
            </a:r>
            <a:r>
              <a:rPr lang="en-GB" sz="1700" b="0" i="0" dirty="0">
                <a:effectLst/>
                <a:latin typeface="Times New Roman" panose="02020603050405020304" pitchFamily="18" charset="0"/>
              </a:rPr>
              <a:t>of  teachers, school catering staff and </a:t>
            </a:r>
            <a:r>
              <a:rPr lang="en-GB" sz="1700" dirty="0">
                <a:latin typeface="Times New Roman" panose="02020603050405020304" pitchFamily="18" charset="0"/>
              </a:rPr>
              <a:t>students</a:t>
            </a:r>
            <a:r>
              <a:rPr lang="en-GB" sz="1700" b="0" i="0" dirty="0">
                <a:effectLst/>
                <a:latin typeface="Times New Roman" panose="02020603050405020304" pitchFamily="18" charset="0"/>
              </a:rPr>
              <a:t> who received school meals. What are their memories? What were their emotional and sensory responses to school meals, school canteens and other </a:t>
            </a:r>
            <a:r>
              <a:rPr lang="en-GB" sz="1700" dirty="0">
                <a:latin typeface="Times New Roman" panose="02020603050405020304" pitchFamily="18" charset="0"/>
              </a:rPr>
              <a:t>eating </a:t>
            </a:r>
            <a:r>
              <a:rPr lang="en-GB" sz="1700" b="0" i="0" dirty="0">
                <a:effectLst/>
                <a:latin typeface="Times New Roman" panose="02020603050405020304" pitchFamily="18" charset="0"/>
              </a:rPr>
              <a:t>spaces</a:t>
            </a:r>
            <a:r>
              <a:rPr lang="en-GB" sz="1700" dirty="0">
                <a:latin typeface="Times New Roman" panose="02020603050405020304" pitchFamily="18" charset="0"/>
              </a:rPr>
              <a:t>?</a:t>
            </a:r>
            <a:endParaRPr lang="en-GB" sz="1700" dirty="0"/>
          </a:p>
          <a:p>
            <a:r>
              <a:rPr lang="en-GB" sz="1700" b="1" dirty="0">
                <a:solidFill>
                  <a:srgbClr val="FF0000"/>
                </a:solidFill>
              </a:rPr>
              <a:t>Strand 3: Ethnographic Case Studies </a:t>
            </a:r>
          </a:p>
          <a:p>
            <a:r>
              <a:rPr lang="en-GB" sz="1700" b="0" i="0" dirty="0">
                <a:effectLst/>
                <a:latin typeface="Times New Roman" panose="02020603050405020304" pitchFamily="18" charset="0"/>
              </a:rPr>
              <a:t>A set of ethnographic case studies involving four partner schools today; as part of this strand, interviews with children, teachers and school catering staff, and a set of specially designed, co-created activities will be carried out with children in school intended to capture their experiences of school meals. </a:t>
            </a:r>
            <a:endParaRPr lang="en-GB" sz="1700" dirty="0"/>
          </a:p>
        </p:txBody>
      </p:sp>
    </p:spTree>
    <p:extLst>
      <p:ext uri="{BB962C8B-B14F-4D97-AF65-F5344CB8AC3E}">
        <p14:creationId xmlns:p14="http://schemas.microsoft.com/office/powerpoint/2010/main" val="1835127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AD786-0782-2A8A-21C9-A1DBFE7BF6F2}"/>
              </a:ext>
            </a:extLst>
          </p:cNvPr>
          <p:cNvSpPr>
            <a:spLocks noGrp="1"/>
          </p:cNvSpPr>
          <p:nvPr>
            <p:ph type="title"/>
          </p:nvPr>
        </p:nvSpPr>
        <p:spPr>
          <a:xfrm>
            <a:off x="1193307" y="2766218"/>
            <a:ext cx="10515600" cy="1325563"/>
          </a:xfrm>
        </p:spPr>
        <p:txBody>
          <a:bodyPr/>
          <a:lstStyle/>
          <a:p>
            <a:r>
              <a:rPr lang="en-GB" sz="4400" dirty="0"/>
              <a:t>Strand 2: Social History of School Meals</a:t>
            </a:r>
            <a:br>
              <a:rPr lang="en-GB" sz="4400" dirty="0"/>
            </a:br>
            <a:endParaRPr lang="en-GB" dirty="0"/>
          </a:p>
        </p:txBody>
      </p:sp>
    </p:spTree>
    <p:extLst>
      <p:ext uri="{BB962C8B-B14F-4D97-AF65-F5344CB8AC3E}">
        <p14:creationId xmlns:p14="http://schemas.microsoft.com/office/powerpoint/2010/main" val="3283463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
  <TotalTime>422</TotalTime>
  <Words>1887</Words>
  <Application>Microsoft Office PowerPoint</Application>
  <PresentationFormat>Widescreen</PresentationFormat>
  <Paragraphs>92</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Cambria</vt:lpstr>
      <vt:lpstr>Times New Roman</vt:lpstr>
      <vt:lpstr>Wingdings 3</vt:lpstr>
      <vt:lpstr>Office Theme</vt:lpstr>
      <vt:lpstr>Curating the History of School Meals: Memory, Experience and Methodology, </vt:lpstr>
      <vt:lpstr>The School Meals Service: Past, Present – and Future?  ESRC/AHRC funded   - UCL - University of  Wolverhampton - University of Sheffield  @ESRCSchoolMeals</vt:lpstr>
      <vt:lpstr>Project Aims</vt:lpstr>
      <vt:lpstr>Project Team</vt:lpstr>
      <vt:lpstr>Project Partners</vt:lpstr>
      <vt:lpstr>Partner Schools</vt:lpstr>
      <vt:lpstr>A ‘usable past’?</vt:lpstr>
      <vt:lpstr>Project Strands</vt:lpstr>
      <vt:lpstr>Strand 2: Social History of School Meals </vt:lpstr>
      <vt:lpstr>History of Experience</vt:lpstr>
      <vt:lpstr>Sensory Histories</vt:lpstr>
      <vt:lpstr>Challenges of using sensory histories</vt:lpstr>
      <vt:lpstr>PowerPoint Presentation</vt:lpstr>
      <vt:lpstr>Children’s Experience of Hunger and School Meals</vt:lpstr>
      <vt:lpstr>PowerPoint Presentation</vt:lpstr>
      <vt:lpstr>PowerPoint Presentation</vt:lpstr>
      <vt:lpstr>PowerPoint Presentation</vt:lpstr>
      <vt:lpstr>(iv) New Oral Histories</vt:lpstr>
      <vt:lpstr>Curation…</vt:lpstr>
      <vt:lpstr>PowerPoint Presentation</vt:lpstr>
      <vt:lpstr>Please do follow us on twitter @ESRCSchoolMeals!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Researching the experiences of hungry children in England,  1900-1930:  Sensory histories of children and food poverty</dc:title>
  <dc:creator>Heather Ellis</dc:creator>
  <cp:lastModifiedBy>Heather LW Ellis</cp:lastModifiedBy>
  <cp:revision>21</cp:revision>
  <dcterms:created xsi:type="dcterms:W3CDTF">2020-10-09T11:08:36Z</dcterms:created>
  <dcterms:modified xsi:type="dcterms:W3CDTF">2022-11-20T07:59:57Z</dcterms:modified>
</cp:coreProperties>
</file>