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rqVX5UfYl4Rko6Tg1g/0+pmDF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F7FC"/>
            </a:gs>
            <a:gs pos="50000">
              <a:srgbClr val="B3DFF3"/>
            </a:gs>
            <a:gs pos="83000">
              <a:srgbClr val="72C4E9"/>
            </a:gs>
            <a:gs pos="100000">
              <a:srgbClr val="A1D6F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5" Type="http://schemas.openxmlformats.org/officeDocument/2006/relationships/image" Target="../media/image2.jp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7.jpg"/><Relationship Id="rId11" Type="http://schemas.openxmlformats.org/officeDocument/2006/relationships/image" Target="../media/image28.jpg"/><Relationship Id="rId10" Type="http://schemas.openxmlformats.org/officeDocument/2006/relationships/image" Target="../media/image10.jpg"/><Relationship Id="rId12" Type="http://schemas.openxmlformats.org/officeDocument/2006/relationships/image" Target="../media/image30.png"/><Relationship Id="rId9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3.jpg"/><Relationship Id="rId7" Type="http://schemas.openxmlformats.org/officeDocument/2006/relationships/image" Target="../media/image8.jp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3.jpg"/><Relationship Id="rId9" Type="http://schemas.openxmlformats.org/officeDocument/2006/relationships/image" Target="../media/image19.png"/><Relationship Id="rId5" Type="http://schemas.openxmlformats.org/officeDocument/2006/relationships/image" Target="../media/image24.jpg"/><Relationship Id="rId6" Type="http://schemas.openxmlformats.org/officeDocument/2006/relationships/image" Target="../media/image12.jpg"/><Relationship Id="rId7" Type="http://schemas.openxmlformats.org/officeDocument/2006/relationships/image" Target="../media/image6.jpg"/><Relationship Id="rId8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F7FC"/>
            </a:gs>
            <a:gs pos="37000">
              <a:srgbClr val="B3DFF3"/>
            </a:gs>
            <a:gs pos="83000">
              <a:srgbClr val="72C4E9"/>
            </a:gs>
            <a:gs pos="100000">
              <a:srgbClr val="A1D6F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26282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/>
              <a:t>School Meals: </a:t>
            </a:r>
            <a:br>
              <a:rPr lang="en-GB"/>
            </a:br>
            <a:r>
              <a:rPr lang="en-GB"/>
              <a:t>Past, Present and Future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08997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Dr Ellen Bishop, University of Wolverhampton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Dr Izzy Carter, University of Sheffield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group of children in a classroom&#10;&#10;Description automatically generated with low confidence" id="91" name="Google Shape;91;p1"/>
          <p:cNvPicPr preferRelativeResize="0"/>
          <p:nvPr/>
        </p:nvPicPr>
        <p:blipFill rotWithShape="1">
          <a:blip r:embed="rId3">
            <a:alphaModFix/>
          </a:blip>
          <a:srcRect b="26442" l="9057" r="1402" t="26951"/>
          <a:stretch/>
        </p:blipFill>
        <p:spPr>
          <a:xfrm>
            <a:off x="0" y="4652780"/>
            <a:ext cx="4320540" cy="2213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late of food on a tray&#10;&#10;Description automatically generated" id="92" name="Google Shape;92;p1"/>
          <p:cNvPicPr preferRelativeResize="0"/>
          <p:nvPr/>
        </p:nvPicPr>
        <p:blipFill rotWithShape="1">
          <a:blip r:embed="rId4">
            <a:alphaModFix/>
          </a:blip>
          <a:srcRect b="27467" l="0" r="0" t="0"/>
          <a:stretch/>
        </p:blipFill>
        <p:spPr>
          <a:xfrm>
            <a:off x="4320540" y="4652109"/>
            <a:ext cx="4050792" cy="2203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om insect larvae to vat burgers, alternatives to conventional meats are  emerging around the world | Ensia" id="93" name="Google Shape;93;p1"/>
          <p:cNvPicPr preferRelativeResize="0"/>
          <p:nvPr/>
        </p:nvPicPr>
        <p:blipFill rotWithShape="1">
          <a:blip r:embed="rId5">
            <a:alphaModFix/>
          </a:blip>
          <a:srcRect b="0" l="10884" r="9789" t="0"/>
          <a:stretch/>
        </p:blipFill>
        <p:spPr>
          <a:xfrm>
            <a:off x="8371332" y="4644271"/>
            <a:ext cx="3820668" cy="2203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S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146" y="178363"/>
            <a:ext cx="1754124" cy="5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51435" y="745487"/>
            <a:ext cx="37193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www.theschoolmealsproject.co.uk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39105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Today’s Session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To recap the content of our first session.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To create interview questions about the history of school meals.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To conduct oral history interviews with past Field Lane pupils, staff, or family members.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To reflect on what we found out about people’s experiences of the past and being an historian.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descr="6,300+ Job Interview Stock Illustrations, Royalty-Free Vector Graphics &amp; Clip  Art - iStock | Job search, Resume, Interview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4114" y="4128298"/>
            <a:ext cx="2811998" cy="281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3199529" y="1726576"/>
            <a:ext cx="5792942" cy="3340681"/>
          </a:xfrm>
          <a:prstGeom prst="cloud">
            <a:avLst/>
          </a:prstGeom>
          <a:solidFill>
            <a:srgbClr val="4892DC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remember learning in our last session about school meals in the past (and future)?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wing up in U.K. in the 50s/60s - Remember your school milk, were you a  milk monitor? | Facebook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12869"/>
            <a:ext cx="2622465" cy="1745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dford | England, Map, &amp; Population | Britannica" id="109" name="Google Shape;109;p3"/>
          <p:cNvPicPr preferRelativeResize="0"/>
          <p:nvPr/>
        </p:nvPicPr>
        <p:blipFill rotWithShape="1">
          <a:blip r:embed="rId4">
            <a:alphaModFix/>
          </a:blip>
          <a:srcRect b="14266" l="41988" r="16356" t="40605"/>
          <a:stretch/>
        </p:blipFill>
        <p:spPr>
          <a:xfrm>
            <a:off x="-2" y="-1"/>
            <a:ext cx="2622465" cy="2841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dford pupils back call for free primary school lunches - BBC News"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14551" r="9608" t="10878"/>
          <a:stretch/>
        </p:blipFill>
        <p:spPr>
          <a:xfrm>
            <a:off x="9535887" y="928"/>
            <a:ext cx="2656114" cy="1755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us Rashford's free school meals fight voted political campaign of the  decade" id="111" name="Google Shape;11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9534" y="4264490"/>
            <a:ext cx="2622466" cy="262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66148" y="-49990"/>
            <a:ext cx="2398298" cy="174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6217" y="2987929"/>
            <a:ext cx="2648680" cy="2039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my Coconut Tapioca - Your Allergy Chefs Allergen Free Tapioca Pudding  Recipe|Vegan Coconut Pudding Recipe" id="114" name="Google Shape;114;p3"/>
          <p:cNvPicPr preferRelativeResize="0"/>
          <p:nvPr/>
        </p:nvPicPr>
        <p:blipFill rotWithShape="1">
          <a:blip r:embed="rId9">
            <a:alphaModFix/>
          </a:blip>
          <a:srcRect b="1" l="6224" r="940" t="0"/>
          <a:stretch/>
        </p:blipFill>
        <p:spPr>
          <a:xfrm>
            <a:off x="9526254" y="2029968"/>
            <a:ext cx="2648680" cy="1915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ese and Onion Flan - Something Sweet Something Savoury" id="115" name="Google Shape;115;p3"/>
          <p:cNvPicPr preferRelativeResize="0"/>
          <p:nvPr/>
        </p:nvPicPr>
        <p:blipFill rotWithShape="1">
          <a:blip r:embed="rId10">
            <a:alphaModFix/>
          </a:blip>
          <a:srcRect b="21708" l="0" r="1" t="22103"/>
          <a:stretch/>
        </p:blipFill>
        <p:spPr>
          <a:xfrm>
            <a:off x="6650518" y="5067257"/>
            <a:ext cx="2341953" cy="1756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" id="116" name="Google Shape;116;p3"/>
          <p:cNvPicPr preferRelativeResize="0"/>
          <p:nvPr/>
        </p:nvPicPr>
        <p:blipFill rotWithShape="1">
          <a:blip r:embed="rId11">
            <a:alphaModFix/>
          </a:blip>
          <a:srcRect b="7599" l="54512" r="1639" t="9371"/>
          <a:stretch/>
        </p:blipFill>
        <p:spPr>
          <a:xfrm rot="5400000">
            <a:off x="3575544" y="4738347"/>
            <a:ext cx="1782816" cy="253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44523" y="-27403"/>
            <a:ext cx="2329546" cy="163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078992" y="411480"/>
            <a:ext cx="10168128" cy="60807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JM Packaging Corporation White Paper Plates, 9&quot; Diameter, 100 Count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6268" y="1095439"/>
            <a:ext cx="4522343" cy="4519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,500 Carrots Clip Art Royalty-Free Photos and Stock Images | Shutterstock"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5740" y="3148283"/>
            <a:ext cx="1937004" cy="193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 Art Food Images – Browse 640,460 Stock Photos, Vectors, and Video |  Adobe Stock" id="125" name="Google Shape;125;p4"/>
          <p:cNvPicPr preferRelativeResize="0"/>
          <p:nvPr/>
        </p:nvPicPr>
        <p:blipFill rotWithShape="1">
          <a:blip r:embed="rId5">
            <a:alphaModFix/>
          </a:blip>
          <a:srcRect b="55067" l="37293" r="29482" t="0"/>
          <a:stretch/>
        </p:blipFill>
        <p:spPr>
          <a:xfrm>
            <a:off x="4312921" y="1480725"/>
            <a:ext cx="1783079" cy="1581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on Food" id="126" name="Google Shape;12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55295">
            <a:off x="6462173" y="1355308"/>
            <a:ext cx="1783759" cy="2004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0+ Strawberries Pile Stock Illustrations, Royalty-Free Vector Graphics &amp; Clip  Art - iStock | Strawberries falling" id="127" name="Google Shape;12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078643">
            <a:off x="5340209" y="3084651"/>
            <a:ext cx="3466088" cy="2333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ccoli Isolated On White Background Fresh Broccoli In Flat Style Stock  Illustration - Download Image Now - iStock" id="128" name="Google Shape;12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881294">
            <a:off x="5002855" y="3122198"/>
            <a:ext cx="1280417" cy="1280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ccoli Isolated On White Background Fresh Broccoli In Flat Style Stock  Illustration - Download Image Now - iStock" id="129" name="Google Shape;12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60346">
            <a:off x="5516466" y="2888744"/>
            <a:ext cx="1280417" cy="128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70445" y="841929"/>
            <a:ext cx="1564792" cy="15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62124" y="3148283"/>
            <a:ext cx="1564792" cy="15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48151" y="4394951"/>
            <a:ext cx="1564792" cy="15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38242" y="1577530"/>
            <a:ext cx="1564792" cy="1508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"/>
          <p:cNvCxnSpPr/>
          <p:nvPr/>
        </p:nvCxnSpPr>
        <p:spPr>
          <a:xfrm>
            <a:off x="5779008" y="1095439"/>
            <a:ext cx="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35" name="Google Shape;135;p4"/>
          <p:cNvCxnSpPr/>
          <p:nvPr/>
        </p:nvCxnSpPr>
        <p:spPr>
          <a:xfrm rot="10800000">
            <a:off x="3226916" y="1394477"/>
            <a:ext cx="1508915" cy="72738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p4"/>
          <p:cNvCxnSpPr/>
          <p:nvPr/>
        </p:nvCxnSpPr>
        <p:spPr>
          <a:xfrm rot="10800000">
            <a:off x="2879105" y="3808193"/>
            <a:ext cx="1534980" cy="24942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4"/>
          <p:cNvCxnSpPr/>
          <p:nvPr/>
        </p:nvCxnSpPr>
        <p:spPr>
          <a:xfrm flipH="1" rot="10800000">
            <a:off x="8372588" y="2350388"/>
            <a:ext cx="789676" cy="53181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8" name="Google Shape;138;p4"/>
          <p:cNvCxnSpPr/>
          <p:nvPr/>
        </p:nvCxnSpPr>
        <p:spPr>
          <a:xfrm>
            <a:off x="8064445" y="4833329"/>
            <a:ext cx="911116" cy="50391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9" name="Google Shape;139;p4"/>
          <p:cNvSpPr txBox="1"/>
          <p:nvPr/>
        </p:nvSpPr>
        <p:spPr>
          <a:xfrm>
            <a:off x="1509223" y="5597750"/>
            <a:ext cx="40430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meal of the Past / Future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685800" y="217714"/>
            <a:ext cx="10566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What makes a good interview question?</a:t>
            </a:r>
            <a:endParaRPr/>
          </a:p>
        </p:txBody>
      </p:sp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579120" y="1916854"/>
            <a:ext cx="11287760" cy="4499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Questions that are </a:t>
            </a:r>
            <a:r>
              <a:rPr b="1" lang="en-GB" sz="4000">
                <a:latin typeface="Arial"/>
                <a:ea typeface="Arial"/>
                <a:cs typeface="Arial"/>
                <a:sym typeface="Arial"/>
              </a:rPr>
              <a:t>open.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Questions that are </a:t>
            </a:r>
            <a:r>
              <a:rPr b="1" lang="en-GB" sz="4000">
                <a:latin typeface="Arial"/>
                <a:ea typeface="Arial"/>
                <a:cs typeface="Arial"/>
                <a:sym typeface="Arial"/>
              </a:rPr>
              <a:t>neutral.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Questions that are </a:t>
            </a:r>
            <a:r>
              <a:rPr b="1" lang="en-GB" sz="4000">
                <a:latin typeface="Arial"/>
                <a:ea typeface="Arial"/>
                <a:cs typeface="Arial"/>
                <a:sym typeface="Arial"/>
              </a:rPr>
              <a:t>easy to understand.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latin typeface="Arial"/>
              <a:ea typeface="Arial"/>
              <a:cs typeface="Arial"/>
              <a:sym typeface="Arial"/>
            </a:endParaRPr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What are some examples of </a:t>
            </a:r>
            <a:r>
              <a:rPr b="1" lang="en-GB" sz="4000">
                <a:latin typeface="Arial"/>
                <a:ea typeface="Arial"/>
                <a:cs typeface="Arial"/>
                <a:sym typeface="Arial"/>
              </a:rPr>
              <a:t>good and bad interview questions</a:t>
            </a:r>
            <a:r>
              <a:rPr lang="en-GB" sz="4000">
                <a:latin typeface="Arial"/>
                <a:ea typeface="Arial"/>
                <a:cs typeface="Arial"/>
                <a:sym typeface="Arial"/>
              </a:rPr>
              <a:t> we might use or avoid today?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GB" sz="4000"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br>
              <a:rPr lang="en-GB" sz="4000">
                <a:latin typeface="Arial"/>
                <a:ea typeface="Arial"/>
                <a:cs typeface="Arial"/>
                <a:sym typeface="Arial"/>
              </a:rPr>
            </a:b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920+ Clip Art Of A Colorful Question Marks Stock Illustrations,  Royalty-Free Vector Graphics &amp; Clip Art - iStock"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677" y="1668471"/>
            <a:ext cx="2195793" cy="263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396458" y="-1"/>
            <a:ext cx="1040674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Activity 1: Asking questions</a:t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574101" y="1450757"/>
            <a:ext cx="11106270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Think of </a:t>
            </a:r>
            <a:r>
              <a:rPr b="1" lang="en-GB" sz="3000">
                <a:latin typeface="Arial"/>
                <a:ea typeface="Arial"/>
                <a:cs typeface="Arial"/>
                <a:sym typeface="Arial"/>
              </a:rPr>
              <a:t>five questions 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that you would like to ask your interviewee about school meals.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 can you ask that helps you to find out the most about your interviewee’s thoughts on school meals in the past and future?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-GB" sz="3000">
                <a:latin typeface="Arial"/>
                <a:ea typeface="Arial"/>
                <a:cs typeface="Arial"/>
                <a:sym typeface="Arial"/>
              </a:rPr>
              <a:t>How might you use your drawing from last time	as part of one of the questions?</a:t>
            </a:r>
            <a:endParaRPr/>
          </a:p>
        </p:txBody>
      </p:sp>
      <p:pic>
        <p:nvPicPr>
          <p:cNvPr descr="503 Open Closed Questions Stock Vectors and Vector Art | Shutterstock" id="153" name="Google Shape;153;p6"/>
          <p:cNvPicPr preferRelativeResize="0"/>
          <p:nvPr/>
        </p:nvPicPr>
        <p:blipFill rotWithShape="1">
          <a:blip r:embed="rId3">
            <a:alphaModFix/>
          </a:blip>
          <a:srcRect b="26975" l="8925" r="8924" t="16554"/>
          <a:stretch/>
        </p:blipFill>
        <p:spPr>
          <a:xfrm>
            <a:off x="9766098" y="1"/>
            <a:ext cx="2425902" cy="13495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1534884" y="4307786"/>
            <a:ext cx="544286" cy="914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/>
        </p:nvSpPr>
        <p:spPr>
          <a:xfrm>
            <a:off x="1055336" y="472773"/>
            <a:ext cx="1040674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2: Interviews!</a:t>
            </a:r>
            <a:endParaRPr/>
          </a:p>
        </p:txBody>
      </p:sp>
      <p:pic>
        <p:nvPicPr>
          <p:cNvPr descr="920+ Clip Art Of A Colorful Question Marks Stock Illustrations,  Royalty-Free Vector Graphics &amp; Clip Art - iStock"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14" y="3616982"/>
            <a:ext cx="2195794" cy="2634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rief history of the humble school dinner - BBC Bitesize" id="161" name="Google Shape;1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1860" y="4286250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4255011" y="1436263"/>
            <a:ext cx="3113316" cy="1781028"/>
          </a:xfrm>
          <a:prstGeom prst="cloud">
            <a:avLst/>
          </a:prstGeom>
          <a:solidFill>
            <a:srgbClr val="00B05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tell me more about that?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670882" y="3884213"/>
            <a:ext cx="3657636" cy="2100492"/>
          </a:xfrm>
          <a:prstGeom prst="cloud">
            <a:avLst/>
          </a:prstGeom>
          <a:solidFill>
            <a:srgbClr val="4892DC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remember most about that?</a:t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6607508" y="3855237"/>
            <a:ext cx="2949804" cy="2158488"/>
          </a:xfrm>
          <a:prstGeom prst="cloud">
            <a:avLst/>
          </a:prstGeom>
          <a:solidFill>
            <a:schemeClr val="accent6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find most interesting about that?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693735" y="1709128"/>
            <a:ext cx="3768336" cy="2010960"/>
          </a:xfrm>
          <a:prstGeom prst="cloud">
            <a:avLst/>
          </a:prstGeom>
          <a:solidFill>
            <a:srgbClr val="1F5C99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could only tell me one thing, what you would you tell me? </a:t>
            </a:r>
            <a:endParaRPr sz="1300"/>
          </a:p>
        </p:txBody>
      </p:sp>
      <p:sp>
        <p:nvSpPr>
          <p:cNvPr id="166" name="Google Shape;166;p7"/>
          <p:cNvSpPr txBox="1"/>
          <p:nvPr/>
        </p:nvSpPr>
        <p:spPr>
          <a:xfrm>
            <a:off x="475089" y="1835471"/>
            <a:ext cx="41583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Remember, if you get stuck…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Activity 3: Interview reflections</a:t>
            </a:r>
            <a:endParaRPr/>
          </a:p>
        </p:txBody>
      </p:sp>
      <p:sp>
        <p:nvSpPr>
          <p:cNvPr id="172" name="Google Shape;172;p8"/>
          <p:cNvSpPr txBox="1"/>
          <p:nvPr>
            <p:ph idx="1" type="body"/>
          </p:nvPr>
        </p:nvSpPr>
        <p:spPr>
          <a:xfrm>
            <a:off x="729343" y="2021567"/>
            <a:ext cx="8458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AutoNum type="arabicPeriod"/>
            </a:pPr>
            <a:r>
              <a:rPr lang="en-GB" sz="3600"/>
              <a:t>What was the most interesting thing you found out?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AutoNum type="arabicPeriod"/>
            </a:pPr>
            <a:r>
              <a:rPr lang="en-GB" sz="3600"/>
              <a:t>What did you enjoy most about being an interviewer?</a:t>
            </a:r>
            <a:endParaRPr sz="36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AutoNum type="arabicPeriod"/>
            </a:pPr>
            <a:r>
              <a:rPr lang="en-GB" sz="3600"/>
              <a:t>What did you find most challenging?</a:t>
            </a:r>
            <a:endParaRPr sz="36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AutoNum type="arabicPeriod"/>
            </a:pPr>
            <a:r>
              <a:rPr lang="en-GB" sz="3600"/>
              <a:t>If you did an interview again, what topic would you ask about and why?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sz="3600"/>
          </a:p>
        </p:txBody>
      </p:sp>
      <p:pic>
        <p:nvPicPr>
          <p:cNvPr descr="Colorful Question Marks Stock Illustrations – 1,459 Colorful Question Marks  Stock Illustrations, Vectors &amp; Clipart - Dreamstime"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8686" y="1653140"/>
            <a:ext cx="2672989" cy="38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2024-06-06T15:19:03Z</dcterms:created>
  <dc:creator>Isa Carter</dc:creator>
</cp:coreProperties>
</file>